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omfortaa" panose="020B0604020202020204" charset="0"/>
      <p:regular r:id="rId24"/>
      <p:bold r:id="rId25"/>
    </p:embeddedFont>
    <p:embeddedFont>
      <p:font typeface="Comfortaa Medium" panose="020B0604020202020204" charset="0"/>
      <p:regular r:id="rId26"/>
      <p:bold r:id="rId27"/>
    </p:embeddedFont>
    <p:embeddedFont>
      <p:font typeface="Comfortaa SemiBold"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50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ameprogrammingpatterns.com/game-loop.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Flashback_(1992_video_gam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buraksenyurt/game-dev-with-rust/tree/main/tetra-pong" TargetMode="External"/><Relationship Id="rId7" Type="http://schemas.openxmlformats.org/officeDocument/2006/relationships/hyperlink" Target="https://github.com/buraksenyurt/rust-farm/tree/main/Practices/packman"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github.com/buraksenyurt/game-dev-with-rust/tree/main/on-my-way" TargetMode="External"/><Relationship Id="rId5" Type="http://schemas.openxmlformats.org/officeDocument/2006/relationships/hyperlink" Target="https://github.com/buraksenyurt/game-dev-with-rust/tree/main/wing-pilot-2042" TargetMode="External"/><Relationship Id="rId4" Type="http://schemas.openxmlformats.org/officeDocument/2006/relationships/hyperlink" Target="https://github.com/buraksenyurt/missile-comman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uclino.com/articles/write-game-design-documen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SimCity_200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uclino.com/articles/game-design-document-templat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Arkanoi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Lunar_Lander_%28video_game_genre%29"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urakselyum.medium.com/oyun-geli%C5%9Ftirmede-kullan%C4%B1lan-temel-matematik-enstr%C3%BCmanlar-66e5cc062ec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Bomberman_(1983_video_gam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99Games/world-of-gaming-game-categories-genres-and-sub-genres-c52f281a9fe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b502d14800_0_1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b502d14800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87d8a66d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687d8a66d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b502d1480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b502d1480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https://gameprogrammingpatterns.com/game-loop.html</a:t>
            </a:r>
            <a:r>
              <a:rPr lang="en-GB"/>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b70b6167d7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b70b6167d7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Flashback, Amerika Birleşik Devletleri'nde Flashback: The Quest for Identity adıyla piyasaya sürülen, 1992 yılında Delphine Software of France tarafından geliştirilen ve Amerika Birleşik Devletleri ve Avrupa'da U.S. Gold ve Japonya'da Sunsoft tarafından yayınlanan bir bilim kurgu sinema platform oyunudur. </a:t>
            </a:r>
            <a:endParaRPr/>
          </a:p>
          <a:p>
            <a:pPr marL="0" lvl="0" indent="0" algn="l" rtl="0">
              <a:spcBef>
                <a:spcPts val="0"/>
              </a:spcBef>
              <a:spcAft>
                <a:spcPts val="0"/>
              </a:spcAft>
              <a:buNone/>
            </a:pPr>
            <a:r>
              <a:rPr lang="en-GB"/>
              <a:t>Kaynak : </a:t>
            </a:r>
            <a:r>
              <a:rPr lang="en-GB" u="sng">
                <a:solidFill>
                  <a:schemeClr val="hlink"/>
                </a:solidFill>
                <a:hlinkClick r:id="rId3"/>
              </a:rPr>
              <a:t>https://en.wikipedia.org/wiki/Flashback_(1992_video_game)</a:t>
            </a:r>
            <a:r>
              <a:rPr lang="en-GB"/>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b502d1480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b502d148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Tetra Pong - </a:t>
            </a:r>
            <a:r>
              <a:rPr lang="en-GB" u="sng">
                <a:solidFill>
                  <a:schemeClr val="hlink"/>
                </a:solidFill>
                <a:hlinkClick r:id="rId3"/>
              </a:rPr>
              <a:t>https://github.com/buraksenyurt/game-dev-with-rust/tree/main/tetra-pong</a:t>
            </a:r>
            <a:r>
              <a:rPr lang="en-GB"/>
              <a:t> </a:t>
            </a:r>
            <a:endParaRPr/>
          </a:p>
          <a:p>
            <a:pPr marL="0" lvl="0" indent="0" algn="l" rtl="0">
              <a:spcBef>
                <a:spcPts val="0"/>
              </a:spcBef>
              <a:spcAft>
                <a:spcPts val="0"/>
              </a:spcAft>
              <a:buNone/>
            </a:pPr>
            <a:r>
              <a:rPr lang="en-GB"/>
              <a:t>Missile Command - </a:t>
            </a:r>
            <a:r>
              <a:rPr lang="en-GB" u="sng">
                <a:solidFill>
                  <a:schemeClr val="hlink"/>
                </a:solidFill>
                <a:hlinkClick r:id="rId4"/>
              </a:rPr>
              <a:t>https://github.com/buraksenyurt/missile-command</a:t>
            </a:r>
            <a:r>
              <a:rPr lang="en-GB"/>
              <a:t> </a:t>
            </a:r>
            <a:endParaRPr/>
          </a:p>
          <a:p>
            <a:pPr marL="0" lvl="0" indent="0" algn="l" rtl="0">
              <a:spcBef>
                <a:spcPts val="0"/>
              </a:spcBef>
              <a:spcAft>
                <a:spcPts val="0"/>
              </a:spcAft>
              <a:buNone/>
            </a:pPr>
            <a:r>
              <a:rPr lang="en-GB"/>
              <a:t>Wing Man - </a:t>
            </a:r>
            <a:r>
              <a:rPr lang="en-GB" u="sng">
                <a:solidFill>
                  <a:schemeClr val="hlink"/>
                </a:solidFill>
                <a:hlinkClick r:id="rId5"/>
              </a:rPr>
              <a:t>https://github.com/buraksenyurt/game-dev-with-rust/tree/main/wing-pilot-2042</a:t>
            </a:r>
            <a:r>
              <a:rPr lang="en-GB"/>
              <a:t> </a:t>
            </a:r>
            <a:endParaRPr/>
          </a:p>
          <a:p>
            <a:pPr marL="0" lvl="0" indent="0" algn="l" rtl="0">
              <a:spcBef>
                <a:spcPts val="0"/>
              </a:spcBef>
              <a:spcAft>
                <a:spcPts val="0"/>
              </a:spcAft>
              <a:buNone/>
            </a:pPr>
            <a:r>
              <a:rPr lang="en-GB"/>
              <a:t>On My Way - </a:t>
            </a:r>
            <a:r>
              <a:rPr lang="en-GB" u="sng">
                <a:solidFill>
                  <a:schemeClr val="hlink"/>
                </a:solidFill>
                <a:hlinkClick r:id="rId6"/>
              </a:rPr>
              <a:t>https://github.com/buraksenyurt/game-dev-with-rust/tree/main/on-my-way</a:t>
            </a:r>
            <a:r>
              <a:rPr lang="en-GB"/>
              <a:t> </a:t>
            </a:r>
            <a:endParaRPr/>
          </a:p>
          <a:p>
            <a:pPr marL="0" lvl="0" indent="0" algn="l" rtl="0">
              <a:spcBef>
                <a:spcPts val="0"/>
              </a:spcBef>
              <a:spcAft>
                <a:spcPts val="0"/>
              </a:spcAft>
              <a:buNone/>
            </a:pPr>
            <a:r>
              <a:rPr lang="en-GB"/>
              <a:t>Bracket-Lib ile yazılan Pacman vari oyun - </a:t>
            </a:r>
            <a:r>
              <a:rPr lang="en-GB" u="sng">
                <a:solidFill>
                  <a:schemeClr val="hlink"/>
                </a:solidFill>
                <a:hlinkClick r:id="rId7"/>
              </a:rPr>
              <a:t>https://github.com/buraksenyurt/rust-farm/tree/main/Practices/packman</a:t>
            </a:r>
            <a:r>
              <a:rPr lang="en-GB"/>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b502d14800_0_1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b502d14800_0_1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b502d14800_0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b502d14800_0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https://www.nuclino.com/articles/write-game-design-document</a:t>
            </a:r>
            <a:r>
              <a:rPr lang="en-GB"/>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b70b6167d7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b70b6167d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SimCity 2000, yukarıdan aşağıya bir perspektifle oynanan önceki oyunun aksine izometrik bir perspektiften oynanıyor. Oyunun amacı bir şehir yaratmak, yerleşim ve sanayi alanlarını geliştirmek, elektrik ve su tesisleri gibi altyapılar inşa etmek ve şehrin daha da gelişmesi için vergi toplamaktır. Aşırı açık harcamaların sona ermesi nedeniyle yerleşimin gerilemesini ve iflas etmesini önlemek için nüfusun yaşam standardının yükseltilmesine, farklı sektörler arasında dengenin korunmasına ve bölgenin çevresel durumunun izlenmesine önem veriliyor.</a:t>
            </a:r>
            <a:endParaRPr/>
          </a:p>
          <a:p>
            <a:pPr marL="0" lvl="0" indent="0" algn="l" rtl="0">
              <a:spcBef>
                <a:spcPts val="0"/>
              </a:spcBef>
              <a:spcAft>
                <a:spcPts val="0"/>
              </a:spcAft>
              <a:buNone/>
            </a:pPr>
            <a:r>
              <a:rPr lang="en-GB"/>
              <a:t>Kaynak : </a:t>
            </a:r>
            <a:r>
              <a:rPr lang="en-GB" u="sng">
                <a:solidFill>
                  <a:schemeClr val="hlink"/>
                </a:solidFill>
                <a:hlinkClick r:id="rId3"/>
              </a:rPr>
              <a:t>https://en.wikipedia.org/wiki/SimCity_2000</a:t>
            </a:r>
            <a:r>
              <a:rPr lang="en-GB"/>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b502d1480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b502d1480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https://www.nuclino.com/articles/game-design-document-template</a:t>
            </a:r>
            <a:r>
              <a:rPr lang="en-GB"/>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502d1480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b502d1480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 serüven bana ne kattı/katıyor?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b502d14800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b502d14800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Oyun Hayatımızın Her Anında Olabilir</a:t>
            </a:r>
            <a:endParaRPr/>
          </a:p>
          <a:p>
            <a:pPr marL="0" lvl="0" indent="0" algn="l" rtl="0">
              <a:spcBef>
                <a:spcPts val="0"/>
              </a:spcBef>
              <a:spcAft>
                <a:spcPts val="0"/>
              </a:spcAft>
              <a:buNone/>
            </a:pPr>
            <a:r>
              <a:rPr lang="en-GB"/>
              <a:t>Burada Python ile yazdığımız sayı tahmin oyununu ele alabiliriz.</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68aa55d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68aa55d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https://en.wikipedia.org/wiki/Arkanoid</a:t>
            </a:r>
            <a:r>
              <a:rPr lang="en-GB"/>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b70b6167d7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b70b6167d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Kaynaklar kısmında oyun geliştirme ile ilgili kitaplarımızın üst üste yerleştirilmiş kompozisyonuna dair bir fotoğraf koyabiliriz.</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b502d14800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b502d1480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Aslında benim dünyam iş kurallarının çevrelediği nesne yönelimli bir düzene sahiptir. SOLID ilkelerine bağlı olduğum birçok tasarım desenini entegre edip çoğu zaman anti pattern ler ile karşılaştığım ve teknik borçlara sebebiyet verebilecek bir kaotizme sahiptir. Çalıştığım platformlarda Javacı , .Netçi diye kavgalar belki çoktandır bitmiştir ama ortamlarım yönetimlidir ve performans genelde ikinci planda kalır.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b502d14800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g2b502d14800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b70b6167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b70b6167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Orijinal Lunar Lander oyunu, Lunar Landing Game de dahil olmak üzere birçok isimle yayınlanan 1969 tarihli metin tabanlı bir oyundu. İlk olarak 1969 sonbaharında Lexington Lisesi'nde öğrenciyken Jim Storer tarafından Digital Equipment Corporation (DEC) PDP-8 mini bilgisayarı için FOCAL programlama dilinde yazılmış ve Noel tatilinden sonra Rocket olarak sistem kütüphanesine yüklenmiştir. -&gt; Kaynak : </a:t>
            </a:r>
            <a:r>
              <a:rPr lang="en-GB" u="sng">
                <a:solidFill>
                  <a:schemeClr val="hlink"/>
                </a:solidFill>
                <a:hlinkClick r:id="rId3"/>
              </a:rPr>
              <a:t>https://en.wikipedia.org/wiki/Lunar_Lander_%28video_game_genre%29</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b502d1480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b502d1480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https://burakselyum.medium.com/oyun-geli%C5%9Ftirmede-kullan%C4%B1lan-temel-matematik-enstr%C3%BCmanlar-66e5cc062eca</a:t>
            </a:r>
            <a:r>
              <a:rPr lang="en-GB"/>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b502d1480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b502d1480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8aa55dc3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68aa55dc3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Dyna Blaster veya </a:t>
            </a:r>
            <a:r>
              <a:rPr lang="en-GB" u="sng">
                <a:solidFill>
                  <a:schemeClr val="hlink"/>
                </a:solidFill>
                <a:hlinkClick r:id="rId3"/>
              </a:rPr>
              <a:t>https://en.wikipedia.org/wiki/Bomberman_(1983_video_game)</a:t>
            </a:r>
            <a:r>
              <a:rPr lang="en-GB"/>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b502d1480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b502d1480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Oyun denilince büyük bir galaksiden bahsediyoruz aslında. Örneğin oyun türlerini göz önüne alalım.</a:t>
            </a:r>
            <a:endParaRPr/>
          </a:p>
          <a:p>
            <a:pPr marL="0" lvl="0" indent="0" algn="l" rtl="0">
              <a:spcBef>
                <a:spcPts val="0"/>
              </a:spcBef>
              <a:spcAft>
                <a:spcPts val="0"/>
              </a:spcAft>
              <a:buNone/>
            </a:pPr>
            <a:r>
              <a:rPr lang="en-GB" u="sng">
                <a:solidFill>
                  <a:schemeClr val="hlink"/>
                </a:solidFill>
                <a:hlinkClick r:id="rId3"/>
              </a:rPr>
              <a:t>https://medium.com/@99Games/world-of-gaming-game-categories-genres-and-sub-genres-c52f281a9fea</a:t>
            </a:r>
            <a:r>
              <a:rPr lang="en-GB"/>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p:nvPr>
        </p:nvSpPr>
        <p:spPr>
          <a:xfrm>
            <a:off x="351600" y="2736850"/>
            <a:ext cx="3997500" cy="1389600"/>
          </a:xfrm>
          <a:prstGeom prst="rect">
            <a:avLst/>
          </a:prstGeom>
          <a:noFill/>
        </p:spPr>
        <p:txBody>
          <a:bodyPr spcFirstLastPara="1" wrap="square" lIns="91425" tIns="91425" rIns="91425" bIns="91425" anchor="ctr" anchorCtr="0">
            <a:normAutofit/>
          </a:bodyPr>
          <a:lstStyle>
            <a:lvl1pPr lvl="0" algn="l">
              <a:lnSpc>
                <a:spcPct val="100000"/>
              </a:lnSpc>
              <a:spcBef>
                <a:spcPts val="0"/>
              </a:spcBef>
              <a:spcAft>
                <a:spcPts val="0"/>
              </a:spcAft>
              <a:buNone/>
              <a:defRPr sz="2800" b="1">
                <a:solidFill>
                  <a:srgbClr val="212121"/>
                </a:solidFill>
              </a:defRPr>
            </a:lvl1pPr>
            <a:lvl2pPr lvl="1" algn="l">
              <a:lnSpc>
                <a:spcPct val="100000"/>
              </a:lnSpc>
              <a:spcBef>
                <a:spcPts val="0"/>
              </a:spcBef>
              <a:spcAft>
                <a:spcPts val="0"/>
              </a:spcAft>
              <a:buNone/>
              <a:defRPr sz="2800" b="1">
                <a:solidFill>
                  <a:srgbClr val="212121"/>
                </a:solidFill>
              </a:defRPr>
            </a:lvl2pPr>
            <a:lvl3pPr lvl="2" algn="l">
              <a:lnSpc>
                <a:spcPct val="100000"/>
              </a:lnSpc>
              <a:spcBef>
                <a:spcPts val="0"/>
              </a:spcBef>
              <a:spcAft>
                <a:spcPts val="0"/>
              </a:spcAft>
              <a:buNone/>
              <a:defRPr sz="2800" b="1">
                <a:solidFill>
                  <a:srgbClr val="212121"/>
                </a:solidFill>
              </a:defRPr>
            </a:lvl3pPr>
            <a:lvl4pPr lvl="3" algn="l">
              <a:lnSpc>
                <a:spcPct val="100000"/>
              </a:lnSpc>
              <a:spcBef>
                <a:spcPts val="0"/>
              </a:spcBef>
              <a:spcAft>
                <a:spcPts val="0"/>
              </a:spcAft>
              <a:buNone/>
              <a:defRPr sz="2800" b="1">
                <a:solidFill>
                  <a:srgbClr val="212121"/>
                </a:solidFill>
              </a:defRPr>
            </a:lvl4pPr>
            <a:lvl5pPr lvl="4" algn="l">
              <a:lnSpc>
                <a:spcPct val="100000"/>
              </a:lnSpc>
              <a:spcBef>
                <a:spcPts val="0"/>
              </a:spcBef>
              <a:spcAft>
                <a:spcPts val="0"/>
              </a:spcAft>
              <a:buNone/>
              <a:defRPr sz="2800" b="1">
                <a:solidFill>
                  <a:srgbClr val="212121"/>
                </a:solidFill>
              </a:defRPr>
            </a:lvl5pPr>
            <a:lvl6pPr lvl="5" algn="l">
              <a:lnSpc>
                <a:spcPct val="100000"/>
              </a:lnSpc>
              <a:spcBef>
                <a:spcPts val="0"/>
              </a:spcBef>
              <a:spcAft>
                <a:spcPts val="0"/>
              </a:spcAft>
              <a:buNone/>
              <a:defRPr sz="2800" b="1">
                <a:solidFill>
                  <a:srgbClr val="212121"/>
                </a:solidFill>
              </a:defRPr>
            </a:lvl6pPr>
            <a:lvl7pPr lvl="6" algn="l">
              <a:lnSpc>
                <a:spcPct val="100000"/>
              </a:lnSpc>
              <a:spcBef>
                <a:spcPts val="0"/>
              </a:spcBef>
              <a:spcAft>
                <a:spcPts val="0"/>
              </a:spcAft>
              <a:buNone/>
              <a:defRPr sz="2800" b="1">
                <a:solidFill>
                  <a:srgbClr val="212121"/>
                </a:solidFill>
              </a:defRPr>
            </a:lvl7pPr>
            <a:lvl8pPr lvl="7" algn="l">
              <a:lnSpc>
                <a:spcPct val="100000"/>
              </a:lnSpc>
              <a:spcBef>
                <a:spcPts val="0"/>
              </a:spcBef>
              <a:spcAft>
                <a:spcPts val="0"/>
              </a:spcAft>
              <a:buNone/>
              <a:defRPr sz="2800" b="1">
                <a:solidFill>
                  <a:srgbClr val="212121"/>
                </a:solidFill>
              </a:defRPr>
            </a:lvl8pPr>
            <a:lvl9pPr lvl="8" algn="l">
              <a:lnSpc>
                <a:spcPct val="100000"/>
              </a:lnSpc>
              <a:spcBef>
                <a:spcPts val="0"/>
              </a:spcBef>
              <a:spcAft>
                <a:spcPts val="0"/>
              </a:spcAft>
              <a:buNone/>
              <a:defRPr sz="2800" b="1">
                <a:solidFill>
                  <a:srgbClr val="212121"/>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
        <p:nvSpPr>
          <p:cNvPr id="3" name="TextBox 2">
            <a:extLst>
              <a:ext uri="{FF2B5EF4-FFF2-40B4-BE49-F238E27FC236}">
                <a16:creationId xmlns:a16="http://schemas.microsoft.com/office/drawing/2014/main" id="{40E3DEC6-0C0B-F612-4192-22BBFB71F146}"/>
              </a:ext>
            </a:extLst>
          </p:cNvPr>
          <p:cNvSpPr txBox="1"/>
          <p:nvPr userDrawn="1">
            <p:extLst>
              <p:ext uri="{1162E1C5-73C7-4A58-AE30-91384D911F3F}">
                <p184:classification xmlns:p184="http://schemas.microsoft.com/office/powerpoint/2018/4/main" val="ftr"/>
              </p:ext>
            </p:extLst>
          </p:nvPr>
        </p:nvSpPr>
        <p:spPr>
          <a:xfrm>
            <a:off x="63500" y="4958080"/>
            <a:ext cx="4365625" cy="121920"/>
          </a:xfrm>
          <a:prstGeom prst="rect">
            <a:avLst/>
          </a:prstGeom>
        </p:spPr>
        <p:txBody>
          <a:bodyPr horzOverflow="overflow" lIns="0" tIns="0" rIns="0" bIns="0">
            <a:spAutoFit/>
          </a:bodyPr>
          <a:lstStyle/>
          <a:p>
            <a:pPr algn="l"/>
            <a:r>
              <a:rPr lang="tr-TR" sz="800">
                <a:solidFill>
                  <a:srgbClr val="000000"/>
                </a:solidFill>
                <a:latin typeface="Calibri" panose="020F0502020204030204" pitchFamily="34" charset="0"/>
                <a:cs typeface="Calibri" panose="020F0502020204030204" pitchFamily="34" charset="0"/>
              </a:rPr>
              <a:t>Bu dokümanda HASSAS bilgi bulunmamaktadır. / This document does not contain SENSITIVE information.</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steamdb.info/tech/"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hyperlink" Target="https://en.wikipedia.org/wiki/List_of_video_games_considered_the_best" TargetMode="External"/><Relationship Id="rId7" Type="http://schemas.openxmlformats.org/officeDocument/2006/relationships/hyperlink" Target="https://arewegameyet.r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www.youtube.com/watch?v=yNcH2PuiHw8" TargetMode="External"/><Relationship Id="rId5" Type="http://schemas.openxmlformats.org/officeDocument/2006/relationships/hyperlink" Target="http://www.graybeardgames.com/download/diablo_pitch.pdf" TargetMode="External"/><Relationship Id="rId4" Type="http://schemas.openxmlformats.org/officeDocument/2006/relationships/hyperlink" Target="https://5years.doomworld.com/doombible/doombible.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www.buraksenyur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99Games/world-of-gaming-game-categories-genres-and-sub-genres-c52f281a9fea"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20650" y="635050"/>
            <a:ext cx="8832300" cy="2052600"/>
          </a:xfrm>
          <a:prstGeom prst="rect">
            <a:avLst/>
          </a:prstGeom>
        </p:spPr>
        <p:txBody>
          <a:bodyPr spcFirstLastPara="1" wrap="square" lIns="18000" tIns="18000" rIns="18000" bIns="18000" anchor="b" anchorCtr="0">
            <a:normAutofit/>
          </a:bodyPr>
          <a:lstStyle/>
          <a:p>
            <a:pPr marL="0" lvl="0" indent="0" algn="ctr" rtl="0">
              <a:spcBef>
                <a:spcPts val="0"/>
              </a:spcBef>
              <a:spcAft>
                <a:spcPts val="0"/>
              </a:spcAft>
              <a:buNone/>
            </a:pPr>
            <a:r>
              <a:rPr lang="en-GB" sz="4000" b="1">
                <a:solidFill>
                  <a:srgbClr val="FF9900"/>
                </a:solidFill>
                <a:latin typeface="Courier New"/>
                <a:ea typeface="Courier New"/>
                <a:cs typeface="Courier New"/>
                <a:sym typeface="Courier New"/>
              </a:rPr>
              <a:t>Kurumsal Yazılımcının </a:t>
            </a:r>
            <a:endParaRPr sz="4000" b="1">
              <a:solidFill>
                <a:srgbClr val="FF9900"/>
              </a:solidFill>
              <a:latin typeface="Courier New"/>
              <a:ea typeface="Courier New"/>
              <a:cs typeface="Courier New"/>
              <a:sym typeface="Courier New"/>
            </a:endParaRPr>
          </a:p>
          <a:p>
            <a:pPr marL="0" lvl="0" indent="0" algn="ctr" rtl="0">
              <a:spcBef>
                <a:spcPts val="0"/>
              </a:spcBef>
              <a:spcAft>
                <a:spcPts val="0"/>
              </a:spcAft>
              <a:buNone/>
            </a:pPr>
            <a:r>
              <a:rPr lang="en-GB" sz="4000" b="1">
                <a:solidFill>
                  <a:srgbClr val="FF9900"/>
                </a:solidFill>
                <a:latin typeface="Courier New"/>
                <a:ea typeface="Courier New"/>
                <a:cs typeface="Courier New"/>
                <a:sym typeface="Courier New"/>
              </a:rPr>
              <a:t>Oyun Geliştirme ile İmtihanı</a:t>
            </a:r>
            <a:endParaRPr sz="4000" b="1">
              <a:solidFill>
                <a:srgbClr val="FF9900"/>
              </a:solidFill>
              <a:latin typeface="Courier New"/>
              <a:ea typeface="Courier New"/>
              <a:cs typeface="Courier New"/>
              <a:sym typeface="Courier New"/>
            </a:endParaRPr>
          </a:p>
        </p:txBody>
      </p:sp>
      <p:sp>
        <p:nvSpPr>
          <p:cNvPr id="59" name="Google Shape;59;p14"/>
          <p:cNvSpPr txBox="1">
            <a:spLocks noGrp="1"/>
          </p:cNvSpPr>
          <p:nvPr>
            <p:ph type="subTitle" idx="1"/>
          </p:nvPr>
        </p:nvSpPr>
        <p:spPr>
          <a:xfrm>
            <a:off x="311700" y="2885540"/>
            <a:ext cx="85206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605"/>
              <a:buNone/>
            </a:pPr>
            <a:r>
              <a:rPr lang="en-GB" sz="1440">
                <a:solidFill>
                  <a:srgbClr val="D9D9D9"/>
                </a:solidFill>
                <a:latin typeface="Courier New"/>
                <a:ea typeface="Courier New"/>
                <a:cs typeface="Courier New"/>
                <a:sym typeface="Courier New"/>
              </a:rPr>
              <a:t>Burak Selim Şenyurt</a:t>
            </a:r>
            <a:br>
              <a:rPr lang="en-GB" sz="1440">
                <a:solidFill>
                  <a:srgbClr val="D9D9D9"/>
                </a:solidFill>
                <a:latin typeface="Courier New"/>
                <a:ea typeface="Courier New"/>
                <a:cs typeface="Courier New"/>
                <a:sym typeface="Courier New"/>
              </a:rPr>
            </a:br>
            <a:r>
              <a:rPr lang="en-GB" sz="1440">
                <a:solidFill>
                  <a:srgbClr val="D9D9D9"/>
                </a:solidFill>
                <a:latin typeface="Courier New"/>
                <a:ea typeface="Courier New"/>
                <a:cs typeface="Courier New"/>
                <a:sym typeface="Courier New"/>
              </a:rPr>
              <a:t>Principal Senior Software Developer, Doğuş Teknoloji</a:t>
            </a:r>
            <a:endParaRPr sz="1440">
              <a:solidFill>
                <a:srgbClr val="D9D9D9"/>
              </a:solidFill>
              <a:latin typeface="Courier New"/>
              <a:ea typeface="Courier New"/>
              <a:cs typeface="Courier New"/>
              <a:sym typeface="Courier New"/>
            </a:endParaRPr>
          </a:p>
          <a:p>
            <a:pPr marL="0" lvl="0" indent="0" algn="ctr" rtl="0">
              <a:lnSpc>
                <a:spcPct val="80000"/>
              </a:lnSpc>
              <a:spcBef>
                <a:spcPts val="0"/>
              </a:spcBef>
              <a:spcAft>
                <a:spcPts val="0"/>
              </a:spcAft>
              <a:buSzPts val="605"/>
              <a:buNone/>
            </a:pPr>
            <a:r>
              <a:rPr lang="en-GB" sz="1440" b="1">
                <a:solidFill>
                  <a:srgbClr val="00FFFF"/>
                </a:solidFill>
                <a:latin typeface="Courier New"/>
                <a:ea typeface="Courier New"/>
                <a:cs typeface="Courier New"/>
                <a:sym typeface="Courier New"/>
              </a:rPr>
              <a:t>www.buraksenyurt.com</a:t>
            </a:r>
            <a:endParaRPr sz="1440" b="1">
              <a:solidFill>
                <a:srgbClr val="00FFFF"/>
              </a:solidFill>
              <a:latin typeface="Courier New"/>
              <a:ea typeface="Courier New"/>
              <a:cs typeface="Courier New"/>
              <a:sym typeface="Courier New"/>
            </a:endParaRPr>
          </a:p>
        </p:txBody>
      </p:sp>
      <p:pic>
        <p:nvPicPr>
          <p:cNvPr id="60" name="Google Shape;60;p14"/>
          <p:cNvPicPr preferRelativeResize="0"/>
          <p:nvPr/>
        </p:nvPicPr>
        <p:blipFill rotWithShape="1">
          <a:blip r:embed="rId3">
            <a:alphaModFix/>
          </a:blip>
          <a:srcRect r="7175"/>
          <a:stretch/>
        </p:blipFill>
        <p:spPr>
          <a:xfrm>
            <a:off x="-252225" y="3786409"/>
            <a:ext cx="949486" cy="1370944"/>
          </a:xfrm>
          <a:prstGeom prst="rect">
            <a:avLst/>
          </a:prstGeom>
          <a:noFill/>
          <a:ln>
            <a:noFill/>
          </a:ln>
        </p:spPr>
      </p:pic>
      <p:pic>
        <p:nvPicPr>
          <p:cNvPr id="61" name="Google Shape;61;p14"/>
          <p:cNvPicPr preferRelativeResize="0"/>
          <p:nvPr/>
        </p:nvPicPr>
        <p:blipFill>
          <a:blip r:embed="rId4">
            <a:alphaModFix/>
          </a:blip>
          <a:stretch>
            <a:fillRect/>
          </a:stretch>
        </p:blipFill>
        <p:spPr>
          <a:xfrm>
            <a:off x="697268" y="3786416"/>
            <a:ext cx="949486" cy="1370942"/>
          </a:xfrm>
          <a:prstGeom prst="rect">
            <a:avLst/>
          </a:prstGeom>
          <a:noFill/>
          <a:ln>
            <a:noFill/>
          </a:ln>
        </p:spPr>
      </p:pic>
      <p:pic>
        <p:nvPicPr>
          <p:cNvPr id="62" name="Google Shape;62;p14"/>
          <p:cNvPicPr preferRelativeResize="0"/>
          <p:nvPr/>
        </p:nvPicPr>
        <p:blipFill>
          <a:blip r:embed="rId5">
            <a:alphaModFix/>
          </a:blip>
          <a:stretch>
            <a:fillRect/>
          </a:stretch>
        </p:blipFill>
        <p:spPr>
          <a:xfrm>
            <a:off x="1646751" y="3787419"/>
            <a:ext cx="1001824" cy="1402581"/>
          </a:xfrm>
          <a:prstGeom prst="rect">
            <a:avLst/>
          </a:prstGeom>
          <a:noFill/>
          <a:ln>
            <a:noFill/>
          </a:ln>
        </p:spPr>
      </p:pic>
      <p:pic>
        <p:nvPicPr>
          <p:cNvPr id="63" name="Google Shape;63;p14"/>
          <p:cNvPicPr preferRelativeResize="0"/>
          <p:nvPr/>
        </p:nvPicPr>
        <p:blipFill>
          <a:blip r:embed="rId6">
            <a:alphaModFix/>
          </a:blip>
          <a:stretch>
            <a:fillRect/>
          </a:stretch>
        </p:blipFill>
        <p:spPr>
          <a:xfrm>
            <a:off x="2648574" y="3788408"/>
            <a:ext cx="949498" cy="1383441"/>
          </a:xfrm>
          <a:prstGeom prst="rect">
            <a:avLst/>
          </a:prstGeom>
          <a:noFill/>
          <a:ln>
            <a:noFill/>
          </a:ln>
        </p:spPr>
      </p:pic>
      <p:pic>
        <p:nvPicPr>
          <p:cNvPr id="64" name="Google Shape;64;p14"/>
          <p:cNvPicPr preferRelativeResize="0"/>
          <p:nvPr/>
        </p:nvPicPr>
        <p:blipFill rotWithShape="1">
          <a:blip r:embed="rId7">
            <a:alphaModFix/>
          </a:blip>
          <a:srcRect l="5222"/>
          <a:stretch/>
        </p:blipFill>
        <p:spPr>
          <a:xfrm>
            <a:off x="3578241" y="3787752"/>
            <a:ext cx="949487" cy="1384761"/>
          </a:xfrm>
          <a:prstGeom prst="rect">
            <a:avLst/>
          </a:prstGeom>
          <a:noFill/>
          <a:ln>
            <a:noFill/>
          </a:ln>
        </p:spPr>
      </p:pic>
      <p:pic>
        <p:nvPicPr>
          <p:cNvPr id="65" name="Google Shape;65;p14"/>
          <p:cNvPicPr preferRelativeResize="0"/>
          <p:nvPr/>
        </p:nvPicPr>
        <p:blipFill rotWithShape="1">
          <a:blip r:embed="rId8">
            <a:alphaModFix/>
          </a:blip>
          <a:srcRect r="5222"/>
          <a:stretch/>
        </p:blipFill>
        <p:spPr>
          <a:xfrm>
            <a:off x="4527728" y="3781550"/>
            <a:ext cx="949487" cy="1379505"/>
          </a:xfrm>
          <a:prstGeom prst="rect">
            <a:avLst/>
          </a:prstGeom>
          <a:noFill/>
          <a:ln>
            <a:noFill/>
          </a:ln>
        </p:spPr>
      </p:pic>
      <p:pic>
        <p:nvPicPr>
          <p:cNvPr id="66" name="Google Shape;66;p14"/>
          <p:cNvPicPr preferRelativeResize="0"/>
          <p:nvPr/>
        </p:nvPicPr>
        <p:blipFill>
          <a:blip r:embed="rId9">
            <a:alphaModFix/>
          </a:blip>
          <a:stretch>
            <a:fillRect/>
          </a:stretch>
        </p:blipFill>
        <p:spPr>
          <a:xfrm>
            <a:off x="5457406" y="3787758"/>
            <a:ext cx="1001832" cy="1367116"/>
          </a:xfrm>
          <a:prstGeom prst="rect">
            <a:avLst/>
          </a:prstGeom>
          <a:noFill/>
          <a:ln>
            <a:noFill/>
          </a:ln>
        </p:spPr>
      </p:pic>
      <p:pic>
        <p:nvPicPr>
          <p:cNvPr id="67" name="Google Shape;67;p14"/>
          <p:cNvPicPr preferRelativeResize="0"/>
          <p:nvPr/>
        </p:nvPicPr>
        <p:blipFill>
          <a:blip r:embed="rId10">
            <a:alphaModFix/>
          </a:blip>
          <a:stretch>
            <a:fillRect/>
          </a:stretch>
        </p:blipFill>
        <p:spPr>
          <a:xfrm>
            <a:off x="6459217" y="3788414"/>
            <a:ext cx="909761" cy="1367127"/>
          </a:xfrm>
          <a:prstGeom prst="rect">
            <a:avLst/>
          </a:prstGeom>
          <a:noFill/>
          <a:ln>
            <a:noFill/>
          </a:ln>
        </p:spPr>
      </p:pic>
      <p:pic>
        <p:nvPicPr>
          <p:cNvPr id="68" name="Google Shape;68;p14"/>
          <p:cNvPicPr preferRelativeResize="0"/>
          <p:nvPr/>
        </p:nvPicPr>
        <p:blipFill>
          <a:blip r:embed="rId11">
            <a:alphaModFix/>
          </a:blip>
          <a:stretch>
            <a:fillRect/>
          </a:stretch>
        </p:blipFill>
        <p:spPr>
          <a:xfrm>
            <a:off x="-82842" y="-11502"/>
            <a:ext cx="1071047" cy="1391844"/>
          </a:xfrm>
          <a:prstGeom prst="rect">
            <a:avLst/>
          </a:prstGeom>
          <a:noFill/>
          <a:ln>
            <a:noFill/>
          </a:ln>
        </p:spPr>
      </p:pic>
      <p:pic>
        <p:nvPicPr>
          <p:cNvPr id="69" name="Google Shape;69;p14"/>
          <p:cNvPicPr preferRelativeResize="0"/>
          <p:nvPr/>
        </p:nvPicPr>
        <p:blipFill>
          <a:blip r:embed="rId12">
            <a:alphaModFix/>
          </a:blip>
          <a:stretch>
            <a:fillRect/>
          </a:stretch>
        </p:blipFill>
        <p:spPr>
          <a:xfrm>
            <a:off x="988211" y="-21487"/>
            <a:ext cx="1019911" cy="1404395"/>
          </a:xfrm>
          <a:prstGeom prst="rect">
            <a:avLst/>
          </a:prstGeom>
          <a:noFill/>
          <a:ln>
            <a:noFill/>
          </a:ln>
        </p:spPr>
      </p:pic>
      <p:pic>
        <p:nvPicPr>
          <p:cNvPr id="70" name="Google Shape;70;p14"/>
          <p:cNvPicPr preferRelativeResize="0"/>
          <p:nvPr/>
        </p:nvPicPr>
        <p:blipFill>
          <a:blip r:embed="rId13">
            <a:alphaModFix/>
          </a:blip>
          <a:stretch>
            <a:fillRect/>
          </a:stretch>
        </p:blipFill>
        <p:spPr>
          <a:xfrm>
            <a:off x="2008108" y="-21492"/>
            <a:ext cx="1019906" cy="1404381"/>
          </a:xfrm>
          <a:prstGeom prst="rect">
            <a:avLst/>
          </a:prstGeom>
          <a:noFill/>
          <a:ln>
            <a:noFill/>
          </a:ln>
        </p:spPr>
      </p:pic>
      <p:pic>
        <p:nvPicPr>
          <p:cNvPr id="71" name="Google Shape;71;p14"/>
          <p:cNvPicPr preferRelativeResize="0"/>
          <p:nvPr/>
        </p:nvPicPr>
        <p:blipFill>
          <a:blip r:embed="rId14">
            <a:alphaModFix/>
          </a:blip>
          <a:stretch>
            <a:fillRect/>
          </a:stretch>
        </p:blipFill>
        <p:spPr>
          <a:xfrm>
            <a:off x="4096731" y="-41425"/>
            <a:ext cx="1019906" cy="1422511"/>
          </a:xfrm>
          <a:prstGeom prst="rect">
            <a:avLst/>
          </a:prstGeom>
          <a:noFill/>
          <a:ln>
            <a:noFill/>
          </a:ln>
        </p:spPr>
      </p:pic>
      <p:pic>
        <p:nvPicPr>
          <p:cNvPr id="72" name="Google Shape;72;p14"/>
          <p:cNvPicPr preferRelativeResize="0"/>
          <p:nvPr/>
        </p:nvPicPr>
        <p:blipFill>
          <a:blip r:embed="rId15">
            <a:alphaModFix/>
          </a:blip>
          <a:stretch>
            <a:fillRect/>
          </a:stretch>
        </p:blipFill>
        <p:spPr>
          <a:xfrm>
            <a:off x="5127953" y="-21492"/>
            <a:ext cx="1071049" cy="1404393"/>
          </a:xfrm>
          <a:prstGeom prst="rect">
            <a:avLst/>
          </a:prstGeom>
          <a:noFill/>
          <a:ln>
            <a:noFill/>
          </a:ln>
        </p:spPr>
      </p:pic>
      <p:pic>
        <p:nvPicPr>
          <p:cNvPr id="73" name="Google Shape;73;p14"/>
          <p:cNvPicPr preferRelativeResize="0"/>
          <p:nvPr/>
        </p:nvPicPr>
        <p:blipFill rotWithShape="1">
          <a:blip r:embed="rId16">
            <a:alphaModFix/>
          </a:blip>
          <a:srcRect l="8582" r="9133"/>
          <a:stretch/>
        </p:blipFill>
        <p:spPr>
          <a:xfrm>
            <a:off x="6091391" y="-34402"/>
            <a:ext cx="1158994" cy="1408447"/>
          </a:xfrm>
          <a:prstGeom prst="rect">
            <a:avLst/>
          </a:prstGeom>
          <a:noFill/>
          <a:ln>
            <a:noFill/>
          </a:ln>
        </p:spPr>
      </p:pic>
      <p:pic>
        <p:nvPicPr>
          <p:cNvPr id="74" name="Google Shape;74;p14"/>
          <p:cNvPicPr preferRelativeResize="0"/>
          <p:nvPr/>
        </p:nvPicPr>
        <p:blipFill rotWithShape="1">
          <a:blip r:embed="rId17">
            <a:alphaModFix/>
          </a:blip>
          <a:srcRect l="7809" t="6376" r="6471" b="5065"/>
          <a:stretch/>
        </p:blipFill>
        <p:spPr>
          <a:xfrm>
            <a:off x="7250372" y="-33459"/>
            <a:ext cx="1019907" cy="1406551"/>
          </a:xfrm>
          <a:prstGeom prst="rect">
            <a:avLst/>
          </a:prstGeom>
          <a:noFill/>
          <a:ln>
            <a:noFill/>
          </a:ln>
        </p:spPr>
      </p:pic>
      <p:pic>
        <p:nvPicPr>
          <p:cNvPr id="75" name="Google Shape;75;p14"/>
          <p:cNvPicPr preferRelativeResize="0"/>
          <p:nvPr/>
        </p:nvPicPr>
        <p:blipFill>
          <a:blip r:embed="rId18">
            <a:alphaModFix/>
          </a:blip>
          <a:stretch>
            <a:fillRect/>
          </a:stretch>
        </p:blipFill>
        <p:spPr>
          <a:xfrm>
            <a:off x="7356384" y="3781550"/>
            <a:ext cx="1052039" cy="1349580"/>
          </a:xfrm>
          <a:prstGeom prst="rect">
            <a:avLst/>
          </a:prstGeom>
          <a:noFill/>
          <a:ln>
            <a:noFill/>
          </a:ln>
        </p:spPr>
      </p:pic>
      <p:pic>
        <p:nvPicPr>
          <p:cNvPr id="76" name="Google Shape;76;p14"/>
          <p:cNvPicPr preferRelativeResize="0"/>
          <p:nvPr/>
        </p:nvPicPr>
        <p:blipFill>
          <a:blip r:embed="rId19">
            <a:alphaModFix/>
          </a:blip>
          <a:stretch>
            <a:fillRect/>
          </a:stretch>
        </p:blipFill>
        <p:spPr>
          <a:xfrm>
            <a:off x="8225132" y="-17786"/>
            <a:ext cx="1019930" cy="1404414"/>
          </a:xfrm>
          <a:prstGeom prst="rect">
            <a:avLst/>
          </a:prstGeom>
          <a:noFill/>
          <a:ln>
            <a:noFill/>
          </a:ln>
        </p:spPr>
      </p:pic>
      <p:pic>
        <p:nvPicPr>
          <p:cNvPr id="77" name="Google Shape;77;p14"/>
          <p:cNvPicPr preferRelativeResize="0"/>
          <p:nvPr/>
        </p:nvPicPr>
        <p:blipFill>
          <a:blip r:embed="rId20">
            <a:alphaModFix/>
          </a:blip>
          <a:stretch>
            <a:fillRect/>
          </a:stretch>
        </p:blipFill>
        <p:spPr>
          <a:xfrm>
            <a:off x="2962718" y="-21481"/>
            <a:ext cx="1158993" cy="1395745"/>
          </a:xfrm>
          <a:prstGeom prst="rect">
            <a:avLst/>
          </a:prstGeom>
          <a:noFill/>
          <a:ln>
            <a:noFill/>
          </a:ln>
        </p:spPr>
      </p:pic>
      <p:cxnSp>
        <p:nvCxnSpPr>
          <p:cNvPr id="78" name="Google Shape;78;p14"/>
          <p:cNvCxnSpPr/>
          <p:nvPr/>
        </p:nvCxnSpPr>
        <p:spPr>
          <a:xfrm>
            <a:off x="552038" y="2807825"/>
            <a:ext cx="7969500" cy="0"/>
          </a:xfrm>
          <a:prstGeom prst="straightConnector1">
            <a:avLst/>
          </a:prstGeom>
          <a:noFill/>
          <a:ln w="9525" cap="flat" cmpd="sng">
            <a:solidFill>
              <a:srgbClr val="00FFFF"/>
            </a:solidFill>
            <a:prstDash val="solid"/>
            <a:round/>
            <a:headEnd type="none" w="med" len="med"/>
            <a:tailEnd type="none" w="med" len="med"/>
          </a:ln>
        </p:spPr>
      </p:cxnSp>
      <p:pic>
        <p:nvPicPr>
          <p:cNvPr id="79" name="Google Shape;79;p14"/>
          <p:cNvPicPr preferRelativeResize="0"/>
          <p:nvPr/>
        </p:nvPicPr>
        <p:blipFill>
          <a:blip r:embed="rId21">
            <a:alphaModFix/>
          </a:blip>
          <a:stretch>
            <a:fillRect/>
          </a:stretch>
        </p:blipFill>
        <p:spPr>
          <a:xfrm>
            <a:off x="8370774" y="3790084"/>
            <a:ext cx="1094707" cy="13972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Comfortaa Medium"/>
                <a:ea typeface="Comfortaa Medium"/>
                <a:cs typeface="Comfortaa Medium"/>
                <a:sym typeface="Comfortaa Medium"/>
              </a:rPr>
              <a:t>Oyun Galaksisi</a:t>
            </a:r>
            <a:endParaRPr>
              <a:latin typeface="Comfortaa Medium"/>
              <a:ea typeface="Comfortaa Medium"/>
              <a:cs typeface="Comfortaa Medium"/>
              <a:sym typeface="Comfortaa Medium"/>
            </a:endParaRPr>
          </a:p>
        </p:txBody>
      </p:sp>
      <p:sp>
        <p:nvSpPr>
          <p:cNvPr id="176" name="Google Shape;176;p23"/>
          <p:cNvSpPr txBox="1">
            <a:spLocks noGrp="1"/>
          </p:cNvSpPr>
          <p:nvPr>
            <p:ph type="body" idx="1"/>
          </p:nvPr>
        </p:nvSpPr>
        <p:spPr>
          <a:xfrm>
            <a:off x="228875" y="1017725"/>
            <a:ext cx="8520600" cy="3993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solidFill>
                  <a:schemeClr val="lt1"/>
                </a:solidFill>
                <a:highlight>
                  <a:schemeClr val="accent1"/>
                </a:highlight>
                <a:latin typeface="Comfortaa"/>
                <a:ea typeface="Comfortaa"/>
                <a:cs typeface="Comfortaa"/>
                <a:sym typeface="Comfortaa"/>
              </a:rPr>
              <a:t>Aksiyon :</a:t>
            </a:r>
            <a:r>
              <a:rPr lang="en-GB" b="1">
                <a:latin typeface="Comfortaa"/>
                <a:ea typeface="Comfortaa"/>
                <a:cs typeface="Comfortaa"/>
                <a:sym typeface="Comfortaa"/>
              </a:rPr>
              <a:t> </a:t>
            </a:r>
            <a:r>
              <a:rPr lang="en-GB">
                <a:latin typeface="Comfortaa Medium"/>
                <a:ea typeface="Comfortaa Medium"/>
                <a:cs typeface="Comfortaa Medium"/>
                <a:sym typeface="Comfortaa Medium"/>
              </a:rPr>
              <a:t>Hızlı refleksler, zıplama, koşma ve genellikle savaşma gibi fiziksel zorlukları içerir. "Super Mario", "God of War".</a:t>
            </a:r>
            <a:endParaRPr>
              <a:latin typeface="Comfortaa Medium"/>
              <a:ea typeface="Comfortaa Medium"/>
              <a:cs typeface="Comfortaa Medium"/>
              <a:sym typeface="Comfortaa Medium"/>
            </a:endParaRPr>
          </a:p>
          <a:p>
            <a:pPr marL="457200" lvl="0" indent="-342900" algn="l" rtl="0">
              <a:spcBef>
                <a:spcPts val="0"/>
              </a:spcBef>
              <a:spcAft>
                <a:spcPts val="0"/>
              </a:spcAft>
              <a:buSzPts val="1800"/>
              <a:buChar char="●"/>
            </a:pPr>
            <a:r>
              <a:rPr lang="en-GB" b="1">
                <a:solidFill>
                  <a:schemeClr val="lt1"/>
                </a:solidFill>
                <a:highlight>
                  <a:srgbClr val="351C75"/>
                </a:highlight>
                <a:latin typeface="Comfortaa"/>
                <a:ea typeface="Comfortaa"/>
                <a:cs typeface="Comfortaa"/>
                <a:sym typeface="Comfortaa"/>
              </a:rPr>
              <a:t>Macera :</a:t>
            </a:r>
            <a:r>
              <a:rPr lang="en-GB">
                <a:latin typeface="Comfortaa Medium"/>
                <a:ea typeface="Comfortaa Medium"/>
                <a:cs typeface="Comfortaa Medium"/>
                <a:sym typeface="Comfortaa Medium"/>
              </a:rPr>
              <a:t> Hikaye anlatımı, keşif ve bulmaca çözme üzerine odaklanır. "The Legend of Zelda", "Gone Home".</a:t>
            </a:r>
            <a:endParaRPr>
              <a:latin typeface="Comfortaa Medium"/>
              <a:ea typeface="Comfortaa Medium"/>
              <a:cs typeface="Comfortaa Medium"/>
              <a:sym typeface="Comfortaa Medium"/>
            </a:endParaRPr>
          </a:p>
          <a:p>
            <a:pPr marL="457200" lvl="0" indent="-342900" algn="l" rtl="0">
              <a:spcBef>
                <a:spcPts val="0"/>
              </a:spcBef>
              <a:spcAft>
                <a:spcPts val="0"/>
              </a:spcAft>
              <a:buSzPts val="1800"/>
              <a:buChar char="●"/>
            </a:pPr>
            <a:r>
              <a:rPr lang="en-GB" b="1">
                <a:solidFill>
                  <a:srgbClr val="FFFF00"/>
                </a:solidFill>
                <a:highlight>
                  <a:srgbClr val="9900FF"/>
                </a:highlight>
                <a:latin typeface="Comfortaa"/>
                <a:ea typeface="Comfortaa"/>
                <a:cs typeface="Comfortaa"/>
                <a:sym typeface="Comfortaa"/>
              </a:rPr>
              <a:t>Rol Yapma(RPG) :</a:t>
            </a:r>
            <a:r>
              <a:rPr lang="en-GB" b="1">
                <a:latin typeface="Comfortaa"/>
                <a:ea typeface="Comfortaa"/>
                <a:cs typeface="Comfortaa"/>
                <a:sym typeface="Comfortaa"/>
              </a:rPr>
              <a:t> </a:t>
            </a:r>
            <a:r>
              <a:rPr lang="en-GB">
                <a:latin typeface="Comfortaa Medium"/>
                <a:ea typeface="Comfortaa Medium"/>
                <a:cs typeface="Comfortaa Medium"/>
                <a:sym typeface="Comfortaa Medium"/>
              </a:rPr>
              <a:t>Karakter gelişimi, hikaye anlatımı ve genellikle karmaşık oyun mekanikleri içerir. "The Witcher", "Final Fantasy".</a:t>
            </a:r>
            <a:endParaRPr>
              <a:latin typeface="Comfortaa Medium"/>
              <a:ea typeface="Comfortaa Medium"/>
              <a:cs typeface="Comfortaa Medium"/>
              <a:sym typeface="Comfortaa Medium"/>
            </a:endParaRPr>
          </a:p>
          <a:p>
            <a:pPr marL="457200" lvl="0" indent="-342900" algn="l" rtl="0">
              <a:spcBef>
                <a:spcPts val="0"/>
              </a:spcBef>
              <a:spcAft>
                <a:spcPts val="0"/>
              </a:spcAft>
              <a:buSzPts val="1800"/>
              <a:buChar char="●"/>
            </a:pPr>
            <a:r>
              <a:rPr lang="en-GB" b="1">
                <a:solidFill>
                  <a:schemeClr val="lt1"/>
                </a:solidFill>
                <a:highlight>
                  <a:srgbClr val="FF9900"/>
                </a:highlight>
                <a:latin typeface="Comfortaa"/>
                <a:ea typeface="Comfortaa"/>
                <a:cs typeface="Comfortaa"/>
                <a:sym typeface="Comfortaa"/>
              </a:rPr>
              <a:t>Simülasyon : </a:t>
            </a:r>
            <a:r>
              <a:rPr lang="en-GB">
                <a:latin typeface="Comfortaa Medium"/>
                <a:ea typeface="Comfortaa Medium"/>
                <a:cs typeface="Comfortaa Medium"/>
                <a:sym typeface="Comfortaa Medium"/>
              </a:rPr>
              <a:t>Gerçek dünyadaki etkinlikleri taklit eder. Uçuş simülatörleri, çiftlik yönetimi veya şehir inşası gibi çeşitli alt türleri içerebilir. "The Sims", "Flight Simulator".</a:t>
            </a:r>
            <a:endParaRPr>
              <a:latin typeface="Comfortaa Medium"/>
              <a:ea typeface="Comfortaa Medium"/>
              <a:cs typeface="Comfortaa Medium"/>
              <a:sym typeface="Comfortaa Medium"/>
            </a:endParaRPr>
          </a:p>
          <a:p>
            <a:pPr marL="457200" lvl="0" indent="-342900" algn="l" rtl="0">
              <a:spcBef>
                <a:spcPts val="0"/>
              </a:spcBef>
              <a:spcAft>
                <a:spcPts val="0"/>
              </a:spcAft>
              <a:buSzPts val="1800"/>
              <a:buChar char="●"/>
            </a:pPr>
            <a:r>
              <a:rPr lang="en-GB" b="1">
                <a:solidFill>
                  <a:schemeClr val="lt1"/>
                </a:solidFill>
                <a:highlight>
                  <a:srgbClr val="38761D"/>
                </a:highlight>
                <a:latin typeface="Comfortaa"/>
                <a:ea typeface="Comfortaa"/>
                <a:cs typeface="Comfortaa"/>
                <a:sym typeface="Comfortaa"/>
              </a:rPr>
              <a:t>Strateji :</a:t>
            </a:r>
            <a:r>
              <a:rPr lang="en-GB">
                <a:solidFill>
                  <a:schemeClr val="lt1"/>
                </a:solidFill>
                <a:highlight>
                  <a:srgbClr val="38761D"/>
                </a:highlight>
                <a:latin typeface="Comfortaa Medium"/>
                <a:ea typeface="Comfortaa Medium"/>
                <a:cs typeface="Comfortaa Medium"/>
                <a:sym typeface="Comfortaa Medium"/>
              </a:rPr>
              <a:t> </a:t>
            </a:r>
            <a:r>
              <a:rPr lang="en-GB">
                <a:latin typeface="Comfortaa Medium"/>
                <a:ea typeface="Comfortaa Medium"/>
                <a:cs typeface="Comfortaa Medium"/>
                <a:sym typeface="Comfortaa Medium"/>
              </a:rPr>
              <a:t>Planlama ve kaynak yönetimi becerileri gerektirir. Genellikle gerçek zamanlı veya sıra tabanlı olur. "StarCraft", "Civilization".</a:t>
            </a:r>
            <a:endParaRPr>
              <a:latin typeface="Comfortaa Medium"/>
              <a:ea typeface="Comfortaa Medium"/>
              <a:cs typeface="Comfortaa Medium"/>
              <a:sym typeface="Comfortaa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Comfortaa Medium"/>
                <a:ea typeface="Comfortaa Medium"/>
                <a:cs typeface="Comfortaa Medium"/>
                <a:sym typeface="Comfortaa Medium"/>
              </a:rPr>
              <a:t>Oyun Galaksisi</a:t>
            </a:r>
            <a:endParaRPr>
              <a:latin typeface="Comfortaa Medium"/>
              <a:ea typeface="Comfortaa Medium"/>
              <a:cs typeface="Comfortaa Medium"/>
              <a:sym typeface="Comfortaa Medium"/>
            </a:endParaRPr>
          </a:p>
        </p:txBody>
      </p:sp>
      <p:sp>
        <p:nvSpPr>
          <p:cNvPr id="182" name="Google Shape;182;p24"/>
          <p:cNvSpPr txBox="1">
            <a:spLocks noGrp="1"/>
          </p:cNvSpPr>
          <p:nvPr>
            <p:ph type="body" idx="1"/>
          </p:nvPr>
        </p:nvSpPr>
        <p:spPr>
          <a:xfrm>
            <a:off x="228875" y="1017725"/>
            <a:ext cx="8520600" cy="4063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a:solidFill>
                  <a:schemeClr val="lt1"/>
                </a:solidFill>
                <a:highlight>
                  <a:srgbClr val="212121"/>
                </a:highlight>
                <a:latin typeface="Comfortaa"/>
                <a:ea typeface="Comfortaa"/>
                <a:cs typeface="Comfortaa"/>
                <a:sym typeface="Comfortaa"/>
              </a:rPr>
              <a:t>Spor : </a:t>
            </a:r>
            <a:r>
              <a:rPr lang="en-GB">
                <a:latin typeface="Comfortaa Medium"/>
                <a:ea typeface="Comfortaa Medium"/>
                <a:cs typeface="Comfortaa Medium"/>
                <a:sym typeface="Comfortaa Medium"/>
              </a:rPr>
              <a:t>Gerçek dünya sporlarını simüle eden oyunlar. Futbol, basketbol, golf vb. "FIFA", "NBA 2K".</a:t>
            </a:r>
            <a:endParaRPr>
              <a:latin typeface="Comfortaa Medium"/>
              <a:ea typeface="Comfortaa Medium"/>
              <a:cs typeface="Comfortaa Medium"/>
              <a:sym typeface="Comfortaa Medium"/>
            </a:endParaRPr>
          </a:p>
          <a:p>
            <a:pPr marL="457200" lvl="0" indent="-342900" algn="l" rtl="0">
              <a:spcBef>
                <a:spcPts val="0"/>
              </a:spcBef>
              <a:spcAft>
                <a:spcPts val="0"/>
              </a:spcAft>
              <a:buSzPts val="1800"/>
              <a:buChar char="●"/>
            </a:pPr>
            <a:r>
              <a:rPr lang="en-GB" b="1">
                <a:solidFill>
                  <a:schemeClr val="lt1"/>
                </a:solidFill>
                <a:highlight>
                  <a:srgbClr val="FF0000"/>
                </a:highlight>
                <a:latin typeface="Comfortaa"/>
                <a:ea typeface="Comfortaa"/>
                <a:cs typeface="Comfortaa"/>
                <a:sym typeface="Comfortaa"/>
              </a:rPr>
              <a:t>Yarış : </a:t>
            </a:r>
            <a:r>
              <a:rPr lang="en-GB">
                <a:latin typeface="Comfortaa Medium"/>
                <a:ea typeface="Comfortaa Medium"/>
                <a:cs typeface="Comfortaa Medium"/>
                <a:sym typeface="Comfortaa Medium"/>
              </a:rPr>
              <a:t>Araba yarışı, motosiklet yarışı gibi hız ve rekabet üzerine kurulu oyunlar. "Need for Speed", "Gran Turismo".</a:t>
            </a:r>
            <a:endParaRPr>
              <a:latin typeface="Comfortaa Medium"/>
              <a:ea typeface="Comfortaa Medium"/>
              <a:cs typeface="Comfortaa Medium"/>
              <a:sym typeface="Comfortaa Medium"/>
            </a:endParaRPr>
          </a:p>
          <a:p>
            <a:pPr marL="457200" lvl="0" indent="-342900" algn="l" rtl="0">
              <a:spcBef>
                <a:spcPts val="0"/>
              </a:spcBef>
              <a:spcAft>
                <a:spcPts val="0"/>
              </a:spcAft>
              <a:buSzPts val="1800"/>
              <a:buChar char="●"/>
            </a:pPr>
            <a:r>
              <a:rPr lang="en-GB" b="1">
                <a:solidFill>
                  <a:schemeClr val="lt1"/>
                </a:solidFill>
                <a:highlight>
                  <a:srgbClr val="9900FF"/>
                </a:highlight>
                <a:latin typeface="Comfortaa"/>
                <a:ea typeface="Comfortaa"/>
                <a:cs typeface="Comfortaa"/>
                <a:sym typeface="Comfortaa"/>
              </a:rPr>
              <a:t>Bulmaca :</a:t>
            </a:r>
            <a:r>
              <a:rPr lang="en-GB">
                <a:solidFill>
                  <a:schemeClr val="lt1"/>
                </a:solidFill>
                <a:highlight>
                  <a:srgbClr val="9900FF"/>
                </a:highlight>
                <a:latin typeface="Comfortaa Medium"/>
                <a:ea typeface="Comfortaa Medium"/>
                <a:cs typeface="Comfortaa Medium"/>
                <a:sym typeface="Comfortaa Medium"/>
              </a:rPr>
              <a:t> </a:t>
            </a:r>
            <a:r>
              <a:rPr lang="en-GB">
                <a:latin typeface="Comfortaa Medium"/>
                <a:ea typeface="Comfortaa Medium"/>
                <a:cs typeface="Comfortaa Medium"/>
                <a:sym typeface="Comfortaa Medium"/>
              </a:rPr>
              <a:t>Zeka ve problem çözme becerilerini test eder. "Tetris", "Candy Crush Saga".</a:t>
            </a:r>
            <a:endParaRPr>
              <a:latin typeface="Comfortaa Medium"/>
              <a:ea typeface="Comfortaa Medium"/>
              <a:cs typeface="Comfortaa Medium"/>
              <a:sym typeface="Comfortaa Medium"/>
            </a:endParaRPr>
          </a:p>
          <a:p>
            <a:pPr marL="457200" lvl="0" indent="-342900" algn="l" rtl="0">
              <a:spcBef>
                <a:spcPts val="0"/>
              </a:spcBef>
              <a:spcAft>
                <a:spcPts val="0"/>
              </a:spcAft>
              <a:buSzPts val="1800"/>
              <a:buChar char="●"/>
            </a:pPr>
            <a:r>
              <a:rPr lang="en-GB" b="1">
                <a:solidFill>
                  <a:srgbClr val="9900FF"/>
                </a:solidFill>
                <a:highlight>
                  <a:srgbClr val="FFFF00"/>
                </a:highlight>
                <a:latin typeface="Comfortaa"/>
                <a:ea typeface="Comfortaa"/>
                <a:cs typeface="Comfortaa"/>
                <a:sym typeface="Comfortaa"/>
              </a:rPr>
              <a:t>Korku :</a:t>
            </a:r>
            <a:r>
              <a:rPr lang="en-GB" b="1">
                <a:latin typeface="Comfortaa"/>
                <a:ea typeface="Comfortaa"/>
                <a:cs typeface="Comfortaa"/>
                <a:sym typeface="Comfortaa"/>
              </a:rPr>
              <a:t> </a:t>
            </a:r>
            <a:r>
              <a:rPr lang="en-GB">
                <a:latin typeface="Comfortaa Medium"/>
                <a:ea typeface="Comfortaa Medium"/>
                <a:cs typeface="Comfortaa Medium"/>
                <a:sym typeface="Comfortaa Medium"/>
              </a:rPr>
              <a:t>Oyuncuya korku ve gerilim hissi yaşatmayı amaçlar. Atmosfer ve hikaye ön plandadır. "Resident Evil", "Amnesia: The Dark Descent".</a:t>
            </a:r>
            <a:endParaRPr>
              <a:latin typeface="Comfortaa Medium"/>
              <a:ea typeface="Comfortaa Medium"/>
              <a:cs typeface="Comfortaa Medium"/>
              <a:sym typeface="Comfortaa Medium"/>
            </a:endParaRPr>
          </a:p>
          <a:p>
            <a:pPr marL="457200" lvl="0" indent="-342900" algn="l" rtl="0">
              <a:spcBef>
                <a:spcPts val="0"/>
              </a:spcBef>
              <a:spcAft>
                <a:spcPts val="0"/>
              </a:spcAft>
              <a:buSzPts val="1800"/>
              <a:buChar char="●"/>
            </a:pPr>
            <a:r>
              <a:rPr lang="en-GB" b="1">
                <a:solidFill>
                  <a:srgbClr val="38761D"/>
                </a:solidFill>
                <a:highlight>
                  <a:srgbClr val="E69138"/>
                </a:highlight>
                <a:latin typeface="Comfortaa"/>
                <a:ea typeface="Comfortaa"/>
                <a:cs typeface="Comfortaa"/>
                <a:sym typeface="Comfortaa"/>
              </a:rPr>
              <a:t>Sandbox :</a:t>
            </a:r>
            <a:r>
              <a:rPr lang="en-GB">
                <a:latin typeface="Comfortaa Medium"/>
                <a:ea typeface="Comfortaa Medium"/>
                <a:cs typeface="Comfortaa Medium"/>
                <a:sym typeface="Comfortaa Medium"/>
              </a:rPr>
              <a:t> Serbestlik alanı olan ve genellikle açık dünya unsurları içeren oyunlar. "Minecraft", "Grand Theft Auto V".</a:t>
            </a:r>
            <a:endParaRPr>
              <a:latin typeface="Comfortaa Medium"/>
              <a:ea typeface="Comfortaa Medium"/>
              <a:cs typeface="Comfortaa Medium"/>
              <a:sym typeface="Comfortaa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Game Loop</a:t>
            </a:r>
            <a:endParaRPr b="1">
              <a:latin typeface="Comfortaa"/>
              <a:ea typeface="Comfortaa"/>
              <a:cs typeface="Comfortaa"/>
              <a:sym typeface="Comfortaa"/>
            </a:endParaRPr>
          </a:p>
        </p:txBody>
      </p:sp>
      <p:sp>
        <p:nvSpPr>
          <p:cNvPr id="188" name="Google Shape;188;p25"/>
          <p:cNvSpPr/>
          <p:nvPr/>
        </p:nvSpPr>
        <p:spPr>
          <a:xfrm>
            <a:off x="789925" y="2432224"/>
            <a:ext cx="1934100" cy="1281900"/>
          </a:xfrm>
          <a:prstGeom prst="roundRect">
            <a:avLst>
              <a:gd name="adj" fmla="val 16667"/>
            </a:avLst>
          </a:prstGeom>
          <a:solidFill>
            <a:srgbClr val="9900FF"/>
          </a:solidFill>
          <a:ln w="762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Comfortaa"/>
                <a:ea typeface="Comfortaa"/>
                <a:cs typeface="Comfortaa"/>
                <a:sym typeface="Comfortaa"/>
              </a:rPr>
              <a:t>Inputs</a:t>
            </a:r>
            <a:endParaRPr sz="17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700" b="1">
                <a:solidFill>
                  <a:schemeClr val="lt1"/>
                </a:solidFill>
                <a:latin typeface="Comfortaa"/>
                <a:ea typeface="Comfortaa"/>
                <a:cs typeface="Comfortaa"/>
                <a:sym typeface="Comfortaa"/>
              </a:rPr>
              <a:t>(Keyboards, Mouse, Controller etc)</a:t>
            </a:r>
            <a:endParaRPr sz="1700" b="1">
              <a:solidFill>
                <a:schemeClr val="lt1"/>
              </a:solidFill>
              <a:latin typeface="Comfortaa"/>
              <a:ea typeface="Comfortaa"/>
              <a:cs typeface="Comfortaa"/>
              <a:sym typeface="Comfortaa"/>
            </a:endParaRPr>
          </a:p>
        </p:txBody>
      </p:sp>
      <p:sp>
        <p:nvSpPr>
          <p:cNvPr id="189" name="Google Shape;189;p25"/>
          <p:cNvSpPr/>
          <p:nvPr/>
        </p:nvSpPr>
        <p:spPr>
          <a:xfrm>
            <a:off x="3604950" y="2432224"/>
            <a:ext cx="1934100" cy="1281900"/>
          </a:xfrm>
          <a:prstGeom prst="roundRect">
            <a:avLst>
              <a:gd name="adj" fmla="val 16667"/>
            </a:avLst>
          </a:prstGeom>
          <a:solidFill>
            <a:srgbClr val="F1C232"/>
          </a:solidFill>
          <a:ln w="762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latin typeface="Comfortaa"/>
                <a:ea typeface="Comfortaa"/>
                <a:cs typeface="Comfortaa"/>
                <a:sym typeface="Comfortaa"/>
              </a:rPr>
              <a:t>Update</a:t>
            </a:r>
            <a:endParaRPr sz="1700" b="1">
              <a:latin typeface="Comfortaa"/>
              <a:ea typeface="Comfortaa"/>
              <a:cs typeface="Comfortaa"/>
              <a:sym typeface="Comfortaa"/>
            </a:endParaRPr>
          </a:p>
          <a:p>
            <a:pPr marL="0" lvl="0" indent="0" algn="ctr" rtl="0">
              <a:spcBef>
                <a:spcPts val="0"/>
              </a:spcBef>
              <a:spcAft>
                <a:spcPts val="0"/>
              </a:spcAft>
              <a:buNone/>
            </a:pPr>
            <a:r>
              <a:rPr lang="en-GB" sz="1700" b="1">
                <a:latin typeface="Comfortaa"/>
                <a:ea typeface="Comfortaa"/>
                <a:cs typeface="Comfortaa"/>
                <a:sym typeface="Comfortaa"/>
              </a:rPr>
              <a:t>Game States</a:t>
            </a:r>
            <a:endParaRPr sz="1700" b="1">
              <a:latin typeface="Comfortaa"/>
              <a:ea typeface="Comfortaa"/>
              <a:cs typeface="Comfortaa"/>
              <a:sym typeface="Comfortaa"/>
            </a:endParaRPr>
          </a:p>
        </p:txBody>
      </p:sp>
      <p:sp>
        <p:nvSpPr>
          <p:cNvPr id="190" name="Google Shape;190;p25"/>
          <p:cNvSpPr/>
          <p:nvPr/>
        </p:nvSpPr>
        <p:spPr>
          <a:xfrm>
            <a:off x="6419975" y="2432224"/>
            <a:ext cx="1934100" cy="1281900"/>
          </a:xfrm>
          <a:prstGeom prst="roundRect">
            <a:avLst>
              <a:gd name="adj" fmla="val 16667"/>
            </a:avLst>
          </a:prstGeom>
          <a:solidFill>
            <a:srgbClr val="A64D79"/>
          </a:solidFill>
          <a:ln w="7620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Comfortaa"/>
                <a:ea typeface="Comfortaa"/>
                <a:cs typeface="Comfortaa"/>
                <a:sym typeface="Comfortaa"/>
              </a:rPr>
              <a:t>Render / Draw</a:t>
            </a:r>
            <a:endParaRPr sz="1700" b="1">
              <a:solidFill>
                <a:schemeClr val="lt1"/>
              </a:solidFill>
              <a:latin typeface="Comfortaa"/>
              <a:ea typeface="Comfortaa"/>
              <a:cs typeface="Comfortaa"/>
              <a:sym typeface="Comfortaa"/>
            </a:endParaRPr>
          </a:p>
        </p:txBody>
      </p:sp>
      <p:cxnSp>
        <p:nvCxnSpPr>
          <p:cNvPr id="191" name="Google Shape;191;p25"/>
          <p:cNvCxnSpPr>
            <a:stCxn id="188" idx="0"/>
            <a:endCxn id="189" idx="0"/>
          </p:cNvCxnSpPr>
          <p:nvPr/>
        </p:nvCxnSpPr>
        <p:spPr>
          <a:xfrm rot="-5400000" flipH="1">
            <a:off x="3164125" y="1025074"/>
            <a:ext cx="600" cy="2814900"/>
          </a:xfrm>
          <a:prstGeom prst="curvedConnector3">
            <a:avLst>
              <a:gd name="adj1" fmla="val -182191575"/>
            </a:avLst>
          </a:prstGeom>
          <a:noFill/>
          <a:ln w="38100" cap="flat" cmpd="sng">
            <a:solidFill>
              <a:srgbClr val="0B5394"/>
            </a:solidFill>
            <a:prstDash val="solid"/>
            <a:round/>
            <a:headEnd type="none" w="med" len="med"/>
            <a:tailEnd type="triangle" w="med" len="med"/>
          </a:ln>
        </p:spPr>
      </p:cxnSp>
      <p:cxnSp>
        <p:nvCxnSpPr>
          <p:cNvPr id="192" name="Google Shape;192;p25"/>
          <p:cNvCxnSpPr>
            <a:stCxn id="189" idx="0"/>
            <a:endCxn id="190" idx="0"/>
          </p:cNvCxnSpPr>
          <p:nvPr/>
        </p:nvCxnSpPr>
        <p:spPr>
          <a:xfrm rot="-5400000" flipH="1">
            <a:off x="5979150" y="1025074"/>
            <a:ext cx="600" cy="2814900"/>
          </a:xfrm>
          <a:prstGeom prst="curvedConnector3">
            <a:avLst>
              <a:gd name="adj1" fmla="val -168179057"/>
            </a:avLst>
          </a:prstGeom>
          <a:noFill/>
          <a:ln w="38100" cap="flat" cmpd="sng">
            <a:solidFill>
              <a:srgbClr val="0000FF"/>
            </a:solidFill>
            <a:prstDash val="solid"/>
            <a:round/>
            <a:headEnd type="none" w="med" len="med"/>
            <a:tailEnd type="triangle" w="med" len="med"/>
          </a:ln>
        </p:spPr>
      </p:cxnSp>
      <p:cxnSp>
        <p:nvCxnSpPr>
          <p:cNvPr id="193" name="Google Shape;193;p25"/>
          <p:cNvCxnSpPr>
            <a:stCxn id="189" idx="3"/>
            <a:endCxn id="189" idx="1"/>
          </p:cNvCxnSpPr>
          <p:nvPr/>
        </p:nvCxnSpPr>
        <p:spPr>
          <a:xfrm flipH="1">
            <a:off x="3604950" y="3073174"/>
            <a:ext cx="1934100" cy="600"/>
          </a:xfrm>
          <a:prstGeom prst="curvedConnector5">
            <a:avLst>
              <a:gd name="adj1" fmla="val -30470"/>
              <a:gd name="adj2" fmla="val -396466557"/>
              <a:gd name="adj3" fmla="val 125324"/>
            </a:avLst>
          </a:prstGeom>
          <a:noFill/>
          <a:ln w="38100" cap="flat" cmpd="sng">
            <a:solidFill>
              <a:schemeClr val="dk1"/>
            </a:solidFill>
            <a:prstDash val="solid"/>
            <a:round/>
            <a:headEnd type="none" w="med" len="med"/>
            <a:tailEnd type="triangle" w="med" len="med"/>
          </a:ln>
        </p:spPr>
      </p:cxnSp>
      <p:cxnSp>
        <p:nvCxnSpPr>
          <p:cNvPr id="194" name="Google Shape;194;p25"/>
          <p:cNvCxnSpPr>
            <a:stCxn id="190" idx="2"/>
            <a:endCxn id="188" idx="2"/>
          </p:cNvCxnSpPr>
          <p:nvPr/>
        </p:nvCxnSpPr>
        <p:spPr>
          <a:xfrm rot="5400000">
            <a:off x="4571675" y="899374"/>
            <a:ext cx="600" cy="5630100"/>
          </a:xfrm>
          <a:prstGeom prst="curvedConnector3">
            <a:avLst>
              <a:gd name="adj1" fmla="val 192787591"/>
            </a:avLst>
          </a:prstGeom>
          <a:noFill/>
          <a:ln w="38100" cap="flat" cmpd="sng">
            <a:solidFill>
              <a:srgbClr val="990000"/>
            </a:solidFill>
            <a:prstDash val="solid"/>
            <a:round/>
            <a:headEnd type="none" w="med" len="med"/>
            <a:tailEnd type="triangle" w="med" len="med"/>
          </a:ln>
        </p:spPr>
      </p:cxnSp>
      <p:pic>
        <p:nvPicPr>
          <p:cNvPr id="195" name="Google Shape;195;p25"/>
          <p:cNvPicPr preferRelativeResize="0"/>
          <p:nvPr/>
        </p:nvPicPr>
        <p:blipFill>
          <a:blip r:embed="rId3">
            <a:alphaModFix/>
          </a:blip>
          <a:stretch>
            <a:fillRect/>
          </a:stretch>
        </p:blipFill>
        <p:spPr>
          <a:xfrm>
            <a:off x="4183175" y="184500"/>
            <a:ext cx="870600" cy="1093750"/>
          </a:xfrm>
          <a:prstGeom prst="rect">
            <a:avLst/>
          </a:prstGeom>
          <a:noFill/>
          <a:ln>
            <a:noFill/>
          </a:ln>
        </p:spPr>
      </p:pic>
      <p:grpSp>
        <p:nvGrpSpPr>
          <p:cNvPr id="196" name="Google Shape;196;p25"/>
          <p:cNvGrpSpPr/>
          <p:nvPr/>
        </p:nvGrpSpPr>
        <p:grpSpPr>
          <a:xfrm>
            <a:off x="6969619" y="-2"/>
            <a:ext cx="2174456" cy="346276"/>
            <a:chOff x="6969619" y="-2"/>
            <a:chExt cx="2174456" cy="346276"/>
          </a:xfrm>
        </p:grpSpPr>
        <p:pic>
          <p:nvPicPr>
            <p:cNvPr id="197" name="Google Shape;197;p25"/>
            <p:cNvPicPr preferRelativeResize="0"/>
            <p:nvPr/>
          </p:nvPicPr>
          <p:blipFill rotWithShape="1">
            <a:blip r:embed="rId4">
              <a:alphaModFix/>
            </a:blip>
            <a:srcRect/>
            <a:stretch/>
          </p:blipFill>
          <p:spPr>
            <a:xfrm>
              <a:off x="6969619" y="-2"/>
              <a:ext cx="346276" cy="346276"/>
            </a:xfrm>
            <a:prstGeom prst="rect">
              <a:avLst/>
            </a:prstGeom>
            <a:noFill/>
            <a:ln>
              <a:noFill/>
            </a:ln>
          </p:spPr>
        </p:pic>
        <p:sp>
          <p:nvSpPr>
            <p:cNvPr id="198" name="Google Shape;198;p25"/>
            <p:cNvSpPr txBox="1"/>
            <p:nvPr/>
          </p:nvSpPr>
          <p:spPr>
            <a:xfrm>
              <a:off x="7247475" y="11475"/>
              <a:ext cx="1896600" cy="3231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595959"/>
                  </a:solidFill>
                  <a:latin typeface="Arial"/>
                  <a:ea typeface="Arial"/>
                  <a:cs typeface="Arial"/>
                  <a:sym typeface="Arial"/>
                </a:rPr>
                <a:t>github.com/buraksenyurt</a:t>
              </a:r>
              <a:endParaRPr sz="1200" b="0" i="0" u="none" strike="noStrike" cap="none">
                <a:solidFill>
                  <a:srgbClr val="595959"/>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C4653"/>
        </a:solidFill>
        <a:effectLst/>
      </p:bgPr>
    </p:bg>
    <p:spTree>
      <p:nvGrpSpPr>
        <p:cNvPr id="1" name="Shape 202"/>
        <p:cNvGrpSpPr/>
        <p:nvPr/>
      </p:nvGrpSpPr>
      <p:grpSpPr>
        <a:xfrm>
          <a:off x="0" y="0"/>
          <a:ext cx="0" cy="0"/>
          <a:chOff x="0" y="0"/>
          <a:chExt cx="0" cy="0"/>
        </a:xfrm>
      </p:grpSpPr>
      <p:pic>
        <p:nvPicPr>
          <p:cNvPr id="203" name="Google Shape;203;p26"/>
          <p:cNvPicPr preferRelativeResize="0"/>
          <p:nvPr/>
        </p:nvPicPr>
        <p:blipFill>
          <a:blip r:embed="rId3">
            <a:alphaModFix/>
          </a:blip>
          <a:stretch>
            <a:fillRect/>
          </a:stretch>
        </p:blipFill>
        <p:spPr>
          <a:xfrm>
            <a:off x="1524000" y="285750"/>
            <a:ext cx="6096000" cy="4572000"/>
          </a:xfrm>
          <a:prstGeom prst="rect">
            <a:avLst/>
          </a:prstGeom>
          <a:noFill/>
          <a:ln w="38100" cap="flat" cmpd="sng">
            <a:solidFill>
              <a:srgbClr val="FFFFFF"/>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Kemerlerinizi Bağlayın :P</a:t>
            </a:r>
            <a:endParaRPr b="1">
              <a:latin typeface="Comfortaa"/>
              <a:ea typeface="Comfortaa"/>
              <a:cs typeface="Comfortaa"/>
              <a:sym typeface="Comfortaa"/>
            </a:endParaRPr>
          </a:p>
        </p:txBody>
      </p:sp>
      <p:sp>
        <p:nvSpPr>
          <p:cNvPr id="209" name="Google Shape;209;p27"/>
          <p:cNvSpPr/>
          <p:nvPr/>
        </p:nvSpPr>
        <p:spPr>
          <a:xfrm>
            <a:off x="225000" y="1290625"/>
            <a:ext cx="1576800" cy="3326100"/>
          </a:xfrm>
          <a:prstGeom prst="roundRect">
            <a:avLst>
              <a:gd name="adj" fmla="val 6540"/>
            </a:avLst>
          </a:prstGeom>
          <a:solidFill>
            <a:srgbClr val="9900FF"/>
          </a:solidFill>
          <a:ln w="76200" cap="flat" cmpd="sng">
            <a:solidFill>
              <a:srgbClr val="FF00FF"/>
            </a:solidFill>
            <a:prstDash val="solid"/>
            <a:round/>
            <a:headEnd type="none" w="sm" len="sm"/>
            <a:tailEnd type="none" w="sm" len="sm"/>
          </a:ln>
        </p:spPr>
        <p:txBody>
          <a:bodyPr spcFirstLastPara="1" wrap="square" lIns="54000" tIns="91425" rIns="0" bIns="91425" anchor="t" anchorCtr="0">
            <a:noAutofit/>
          </a:bodyPr>
          <a:lstStyle/>
          <a:p>
            <a:pPr marL="0" lvl="0" indent="0" algn="ctr" rtl="0">
              <a:lnSpc>
                <a:spcPct val="150000"/>
              </a:lnSpc>
              <a:spcBef>
                <a:spcPts val="0"/>
              </a:spcBef>
              <a:spcAft>
                <a:spcPts val="0"/>
              </a:spcAft>
              <a:buNone/>
            </a:pPr>
            <a:r>
              <a:rPr lang="en-GB" sz="1500" b="1">
                <a:solidFill>
                  <a:schemeClr val="accent6"/>
                </a:solidFill>
                <a:latin typeface="Comfortaa"/>
                <a:ea typeface="Comfortaa"/>
                <a:cs typeface="Comfortaa"/>
                <a:sym typeface="Comfortaa"/>
              </a:rPr>
              <a:t>Tetra Pong</a:t>
            </a:r>
            <a:endParaRPr sz="1500" b="1">
              <a:solidFill>
                <a:schemeClr val="accent6"/>
              </a:solidFill>
              <a:latin typeface="Comfortaa"/>
              <a:ea typeface="Comfortaa"/>
              <a:cs typeface="Comfortaa"/>
              <a:sym typeface="Comfortaa"/>
            </a:endParaRPr>
          </a:p>
          <a:p>
            <a:pPr marL="0" lvl="0" indent="0" algn="l" rtl="0">
              <a:lnSpc>
                <a:spcPct val="150000"/>
              </a:lnSpc>
              <a:spcBef>
                <a:spcPts val="0"/>
              </a:spcBef>
              <a:spcAft>
                <a:spcPts val="0"/>
              </a:spcAft>
              <a:buNone/>
            </a:pPr>
            <a:endParaRPr sz="1500" b="1">
              <a:solidFill>
                <a:schemeClr val="accent6"/>
              </a:solidFill>
              <a:latin typeface="Comfortaa"/>
              <a:ea typeface="Comfortaa"/>
              <a:cs typeface="Comfortaa"/>
              <a:sym typeface="Comfortaa"/>
            </a:endParaRPr>
          </a:p>
          <a:p>
            <a:pPr marL="0" lvl="0" indent="0" algn="l" rtl="0">
              <a:lnSpc>
                <a:spcPct val="150000"/>
              </a:lnSpc>
              <a:spcBef>
                <a:spcPts val="0"/>
              </a:spcBef>
              <a:spcAft>
                <a:spcPts val="0"/>
              </a:spcAft>
              <a:buNone/>
            </a:pPr>
            <a:endParaRPr sz="1500" b="1">
              <a:solidFill>
                <a:schemeClr val="accent6"/>
              </a:solidFill>
              <a:latin typeface="Comfortaa"/>
              <a:ea typeface="Comfortaa"/>
              <a:cs typeface="Comfortaa"/>
              <a:sym typeface="Comfortaa"/>
            </a:endParaRPr>
          </a:p>
          <a:p>
            <a:pPr marL="0" lvl="0" indent="0" algn="l" rtl="0">
              <a:lnSpc>
                <a:spcPct val="150000"/>
              </a:lnSpc>
              <a:spcBef>
                <a:spcPts val="0"/>
              </a:spcBef>
              <a:spcAft>
                <a:spcPts val="0"/>
              </a:spcAft>
              <a:buNone/>
            </a:pPr>
            <a:r>
              <a:rPr lang="en-GB" sz="1500" b="1">
                <a:solidFill>
                  <a:schemeClr val="accent6"/>
                </a:solidFill>
                <a:latin typeface="Comfortaa"/>
                <a:ea typeface="Comfortaa"/>
                <a:cs typeface="Comfortaa"/>
                <a:sym typeface="Comfortaa"/>
              </a:rPr>
              <a:t>Rust</a:t>
            </a:r>
            <a:endParaRPr sz="1500" b="1">
              <a:solidFill>
                <a:schemeClr val="accent6"/>
              </a:solidFill>
              <a:latin typeface="Comfortaa"/>
              <a:ea typeface="Comfortaa"/>
              <a:cs typeface="Comfortaa"/>
              <a:sym typeface="Comfortaa"/>
            </a:endParaRPr>
          </a:p>
          <a:p>
            <a:pPr marL="0" lvl="0" indent="0" algn="l" rtl="0">
              <a:lnSpc>
                <a:spcPct val="150000"/>
              </a:lnSpc>
              <a:spcBef>
                <a:spcPts val="0"/>
              </a:spcBef>
              <a:spcAft>
                <a:spcPts val="0"/>
              </a:spcAft>
              <a:buNone/>
            </a:pPr>
            <a:r>
              <a:rPr lang="en-GB" sz="1500" b="1">
                <a:solidFill>
                  <a:schemeClr val="accent6"/>
                </a:solidFill>
                <a:latin typeface="Comfortaa"/>
                <a:ea typeface="Comfortaa"/>
                <a:cs typeface="Comfortaa"/>
                <a:sym typeface="Comfortaa"/>
              </a:rPr>
              <a:t>Tetra </a:t>
            </a:r>
            <a:endParaRPr sz="1500" b="1">
              <a:solidFill>
                <a:schemeClr val="accent6"/>
              </a:solidFill>
              <a:latin typeface="Comfortaa"/>
              <a:ea typeface="Comfortaa"/>
              <a:cs typeface="Comfortaa"/>
              <a:sym typeface="Comfortaa"/>
            </a:endParaRPr>
          </a:p>
          <a:p>
            <a:pPr marL="0" lvl="0" indent="0" algn="l" rtl="0">
              <a:lnSpc>
                <a:spcPct val="150000"/>
              </a:lnSpc>
              <a:spcBef>
                <a:spcPts val="0"/>
              </a:spcBef>
              <a:spcAft>
                <a:spcPts val="0"/>
              </a:spcAft>
              <a:buNone/>
            </a:pPr>
            <a:r>
              <a:rPr lang="en-GB" sz="1500" b="1">
                <a:solidFill>
                  <a:schemeClr val="accent6"/>
                </a:solidFill>
                <a:latin typeface="Comfortaa"/>
                <a:ea typeface="Comfortaa"/>
                <a:cs typeface="Comfortaa"/>
                <a:sym typeface="Comfortaa"/>
              </a:rPr>
              <a:t>Cross Platform</a:t>
            </a:r>
            <a:endParaRPr sz="1500" b="1">
              <a:solidFill>
                <a:schemeClr val="accent6"/>
              </a:solidFill>
              <a:latin typeface="Comfortaa"/>
              <a:ea typeface="Comfortaa"/>
              <a:cs typeface="Comfortaa"/>
              <a:sym typeface="Comfortaa"/>
            </a:endParaRPr>
          </a:p>
        </p:txBody>
      </p:sp>
      <p:sp>
        <p:nvSpPr>
          <p:cNvPr id="210" name="Google Shape;210;p27"/>
          <p:cNvSpPr/>
          <p:nvPr/>
        </p:nvSpPr>
        <p:spPr>
          <a:xfrm>
            <a:off x="2027479" y="1290625"/>
            <a:ext cx="1576800" cy="3326100"/>
          </a:xfrm>
          <a:prstGeom prst="roundRect">
            <a:avLst>
              <a:gd name="adj" fmla="val 6540"/>
            </a:avLst>
          </a:prstGeom>
          <a:solidFill>
            <a:srgbClr val="20124D"/>
          </a:solidFill>
          <a:ln w="76200" cap="flat" cmpd="sng">
            <a:solidFill>
              <a:srgbClr val="FF0000"/>
            </a:solidFill>
            <a:prstDash val="solid"/>
            <a:round/>
            <a:headEnd type="none" w="sm" len="sm"/>
            <a:tailEnd type="none" w="sm" len="sm"/>
          </a:ln>
        </p:spPr>
        <p:txBody>
          <a:bodyPr spcFirstLastPara="1" wrap="square" lIns="54000" tIns="91425" rIns="0" bIns="91425" anchor="t" anchorCtr="0">
            <a:noAutofit/>
          </a:bodyPr>
          <a:lstStyle/>
          <a:p>
            <a:pPr marL="0" lvl="0" indent="0" algn="ctr" rtl="0">
              <a:lnSpc>
                <a:spcPct val="150000"/>
              </a:lnSpc>
              <a:spcBef>
                <a:spcPts val="0"/>
              </a:spcBef>
              <a:spcAft>
                <a:spcPts val="0"/>
              </a:spcAft>
              <a:buNone/>
            </a:pPr>
            <a:r>
              <a:rPr lang="en-GB" sz="1500" b="1">
                <a:solidFill>
                  <a:schemeClr val="lt1"/>
                </a:solidFill>
                <a:latin typeface="Comfortaa"/>
                <a:ea typeface="Comfortaa"/>
                <a:cs typeface="Comfortaa"/>
                <a:sym typeface="Comfortaa"/>
              </a:rPr>
              <a:t>Missile Command</a:t>
            </a:r>
            <a:endParaRPr sz="1500" b="1">
              <a:solidFill>
                <a:schemeClr val="lt1"/>
              </a:solidFill>
              <a:latin typeface="Comfortaa"/>
              <a:ea typeface="Comfortaa"/>
              <a:cs typeface="Comfortaa"/>
              <a:sym typeface="Comfortaa"/>
            </a:endParaRPr>
          </a:p>
          <a:p>
            <a:pPr marL="0" lvl="0" indent="0" algn="l" rtl="0">
              <a:lnSpc>
                <a:spcPct val="150000"/>
              </a:lnSpc>
              <a:spcBef>
                <a:spcPts val="0"/>
              </a:spcBef>
              <a:spcAft>
                <a:spcPts val="0"/>
              </a:spcAft>
              <a:buNone/>
            </a:pPr>
            <a:endParaRPr sz="1500" b="1">
              <a:solidFill>
                <a:schemeClr val="lt1"/>
              </a:solidFill>
              <a:latin typeface="Comfortaa"/>
              <a:ea typeface="Comfortaa"/>
              <a:cs typeface="Comfortaa"/>
              <a:sym typeface="Comfortaa"/>
            </a:endParaRPr>
          </a:p>
          <a:p>
            <a:pPr marL="0" lvl="0" indent="0" algn="l" rtl="0">
              <a:lnSpc>
                <a:spcPct val="150000"/>
              </a:lnSpc>
              <a:spcBef>
                <a:spcPts val="0"/>
              </a:spcBef>
              <a:spcAft>
                <a:spcPts val="0"/>
              </a:spcAft>
              <a:buNone/>
            </a:pPr>
            <a:r>
              <a:rPr lang="en-GB" sz="1500" b="1">
                <a:solidFill>
                  <a:schemeClr val="lt1"/>
                </a:solidFill>
                <a:latin typeface="Comfortaa"/>
                <a:ea typeface="Comfortaa"/>
                <a:cs typeface="Comfortaa"/>
                <a:sym typeface="Comfortaa"/>
              </a:rPr>
              <a:t>Rust</a:t>
            </a:r>
            <a:endParaRPr sz="1500" b="1">
              <a:solidFill>
                <a:schemeClr val="lt1"/>
              </a:solidFill>
              <a:latin typeface="Comfortaa"/>
              <a:ea typeface="Comfortaa"/>
              <a:cs typeface="Comfortaa"/>
              <a:sym typeface="Comfortaa"/>
            </a:endParaRPr>
          </a:p>
          <a:p>
            <a:pPr marL="0" lvl="0" indent="0" algn="l" rtl="0">
              <a:lnSpc>
                <a:spcPct val="115000"/>
              </a:lnSpc>
              <a:spcBef>
                <a:spcPts val="0"/>
              </a:spcBef>
              <a:spcAft>
                <a:spcPts val="0"/>
              </a:spcAft>
              <a:buClr>
                <a:schemeClr val="dk1"/>
              </a:buClr>
              <a:buSzPts val="1100"/>
              <a:buFont typeface="Arial"/>
              <a:buNone/>
            </a:pPr>
            <a:r>
              <a:rPr lang="en-GB" b="1">
                <a:solidFill>
                  <a:schemeClr val="lt1"/>
                </a:solidFill>
                <a:latin typeface="Comfortaa"/>
                <a:ea typeface="Comfortaa"/>
                <a:cs typeface="Comfortaa"/>
                <a:sym typeface="Comfortaa"/>
              </a:rPr>
              <a:t>Macroquad</a:t>
            </a:r>
            <a:endParaRPr b="1">
              <a:solidFill>
                <a:schemeClr val="lt1"/>
              </a:solidFill>
              <a:latin typeface="Comfortaa"/>
              <a:ea typeface="Comfortaa"/>
              <a:cs typeface="Comfortaa"/>
              <a:sym typeface="Comfortaa"/>
            </a:endParaRPr>
          </a:p>
          <a:p>
            <a:pPr marL="0" lvl="0" indent="0" algn="l" rtl="0">
              <a:lnSpc>
                <a:spcPct val="115000"/>
              </a:lnSpc>
              <a:spcBef>
                <a:spcPts val="1200"/>
              </a:spcBef>
              <a:spcAft>
                <a:spcPts val="0"/>
              </a:spcAft>
              <a:buClr>
                <a:schemeClr val="dk1"/>
              </a:buClr>
              <a:buSzPts val="1100"/>
              <a:buFont typeface="Arial"/>
              <a:buNone/>
            </a:pPr>
            <a:r>
              <a:rPr lang="en-GB" b="1">
                <a:solidFill>
                  <a:schemeClr val="lt1"/>
                </a:solidFill>
                <a:latin typeface="Comfortaa"/>
                <a:ea typeface="Comfortaa"/>
                <a:cs typeface="Comfortaa"/>
                <a:sym typeface="Comfortaa"/>
              </a:rPr>
              <a:t>Math</a:t>
            </a:r>
            <a:endParaRPr b="1">
              <a:solidFill>
                <a:schemeClr val="lt1"/>
              </a:solidFill>
              <a:latin typeface="Comfortaa"/>
              <a:ea typeface="Comfortaa"/>
              <a:cs typeface="Comfortaa"/>
              <a:sym typeface="Comfortaa"/>
            </a:endParaRPr>
          </a:p>
          <a:p>
            <a:pPr marL="0" lvl="0" indent="0" algn="l" rtl="0">
              <a:lnSpc>
                <a:spcPct val="115000"/>
              </a:lnSpc>
              <a:spcBef>
                <a:spcPts val="1200"/>
              </a:spcBef>
              <a:spcAft>
                <a:spcPts val="1200"/>
              </a:spcAft>
              <a:buNone/>
            </a:pPr>
            <a:r>
              <a:rPr lang="en-GB" b="1">
                <a:solidFill>
                  <a:schemeClr val="lt1"/>
                </a:solidFill>
                <a:latin typeface="Comfortaa"/>
                <a:ea typeface="Comfortaa"/>
                <a:cs typeface="Comfortaa"/>
                <a:sym typeface="Comfortaa"/>
              </a:rPr>
              <a:t>Cross Platform</a:t>
            </a:r>
            <a:endParaRPr sz="1500" b="1">
              <a:solidFill>
                <a:schemeClr val="lt1"/>
              </a:solidFill>
              <a:latin typeface="Comfortaa"/>
              <a:ea typeface="Comfortaa"/>
              <a:cs typeface="Comfortaa"/>
              <a:sym typeface="Comfortaa"/>
            </a:endParaRPr>
          </a:p>
        </p:txBody>
      </p:sp>
      <p:sp>
        <p:nvSpPr>
          <p:cNvPr id="211" name="Google Shape;211;p27"/>
          <p:cNvSpPr/>
          <p:nvPr/>
        </p:nvSpPr>
        <p:spPr>
          <a:xfrm>
            <a:off x="3829968" y="1290625"/>
            <a:ext cx="1576800" cy="3326100"/>
          </a:xfrm>
          <a:prstGeom prst="roundRect">
            <a:avLst>
              <a:gd name="adj" fmla="val 6540"/>
            </a:avLst>
          </a:prstGeom>
          <a:solidFill>
            <a:srgbClr val="4A86E8"/>
          </a:solidFill>
          <a:ln w="76200" cap="flat" cmpd="sng">
            <a:solidFill>
              <a:srgbClr val="351C75"/>
            </a:solidFill>
            <a:prstDash val="solid"/>
            <a:round/>
            <a:headEnd type="none" w="sm" len="sm"/>
            <a:tailEnd type="none" w="sm" len="sm"/>
          </a:ln>
        </p:spPr>
        <p:txBody>
          <a:bodyPr spcFirstLastPara="1" wrap="square" lIns="54000" tIns="91425" rIns="0" bIns="91425" anchor="t" anchorCtr="0">
            <a:noAutofit/>
          </a:bodyPr>
          <a:lstStyle/>
          <a:p>
            <a:pPr marL="0" lvl="0" indent="0" algn="ctr" rtl="0">
              <a:lnSpc>
                <a:spcPct val="150000"/>
              </a:lnSpc>
              <a:spcBef>
                <a:spcPts val="0"/>
              </a:spcBef>
              <a:spcAft>
                <a:spcPts val="0"/>
              </a:spcAft>
              <a:buNone/>
            </a:pPr>
            <a:r>
              <a:rPr lang="en-GB" sz="1500" b="1">
                <a:solidFill>
                  <a:schemeClr val="lt1"/>
                </a:solidFill>
                <a:latin typeface="Comfortaa"/>
                <a:ea typeface="Comfortaa"/>
                <a:cs typeface="Comfortaa"/>
                <a:sym typeface="Comfortaa"/>
              </a:rPr>
              <a:t>Wing Man</a:t>
            </a:r>
            <a:endParaRPr sz="1500" b="1">
              <a:solidFill>
                <a:schemeClr val="lt1"/>
              </a:solidFill>
              <a:latin typeface="Comfortaa"/>
              <a:ea typeface="Comfortaa"/>
              <a:cs typeface="Comfortaa"/>
              <a:sym typeface="Comfortaa"/>
            </a:endParaRPr>
          </a:p>
          <a:p>
            <a:pPr marL="0" lvl="0" indent="0" algn="l" rtl="0">
              <a:lnSpc>
                <a:spcPct val="150000"/>
              </a:lnSpc>
              <a:spcBef>
                <a:spcPts val="0"/>
              </a:spcBef>
              <a:spcAft>
                <a:spcPts val="0"/>
              </a:spcAft>
              <a:buNone/>
            </a:pPr>
            <a:endParaRPr sz="1500" b="1">
              <a:solidFill>
                <a:schemeClr val="lt1"/>
              </a:solidFill>
              <a:latin typeface="Comfortaa"/>
              <a:ea typeface="Comfortaa"/>
              <a:cs typeface="Comfortaa"/>
              <a:sym typeface="Comfortaa"/>
            </a:endParaRPr>
          </a:p>
          <a:p>
            <a:pPr marL="0" lvl="0" indent="0" algn="l" rtl="0">
              <a:lnSpc>
                <a:spcPct val="150000"/>
              </a:lnSpc>
              <a:spcBef>
                <a:spcPts val="0"/>
              </a:spcBef>
              <a:spcAft>
                <a:spcPts val="0"/>
              </a:spcAft>
              <a:buNone/>
            </a:pPr>
            <a:endParaRPr sz="1500" b="1">
              <a:solidFill>
                <a:schemeClr val="lt1"/>
              </a:solidFill>
              <a:latin typeface="Comfortaa"/>
              <a:ea typeface="Comfortaa"/>
              <a:cs typeface="Comfortaa"/>
              <a:sym typeface="Comfortaa"/>
            </a:endParaRPr>
          </a:p>
          <a:p>
            <a:pPr marL="0" lvl="0" indent="0" algn="l" rtl="0">
              <a:lnSpc>
                <a:spcPct val="150000"/>
              </a:lnSpc>
              <a:spcBef>
                <a:spcPts val="0"/>
              </a:spcBef>
              <a:spcAft>
                <a:spcPts val="0"/>
              </a:spcAft>
              <a:buNone/>
            </a:pPr>
            <a:r>
              <a:rPr lang="en-GB" sz="1500" b="1">
                <a:solidFill>
                  <a:schemeClr val="lt1"/>
                </a:solidFill>
                <a:latin typeface="Comfortaa"/>
                <a:ea typeface="Comfortaa"/>
                <a:cs typeface="Comfortaa"/>
                <a:sym typeface="Comfortaa"/>
              </a:rPr>
              <a:t>Rust</a:t>
            </a:r>
            <a:endParaRPr sz="1500" b="1">
              <a:solidFill>
                <a:schemeClr val="lt1"/>
              </a:solidFill>
              <a:latin typeface="Comfortaa"/>
              <a:ea typeface="Comfortaa"/>
              <a:cs typeface="Comfortaa"/>
              <a:sym typeface="Comfortaa"/>
            </a:endParaRPr>
          </a:p>
          <a:p>
            <a:pPr marL="0" lvl="0" indent="0" algn="l" rtl="0">
              <a:lnSpc>
                <a:spcPct val="115000"/>
              </a:lnSpc>
              <a:spcBef>
                <a:spcPts val="0"/>
              </a:spcBef>
              <a:spcAft>
                <a:spcPts val="0"/>
              </a:spcAft>
              <a:buNone/>
            </a:pPr>
            <a:r>
              <a:rPr lang="en-GB" b="1">
                <a:solidFill>
                  <a:schemeClr val="lt1"/>
                </a:solidFill>
                <a:latin typeface="Comfortaa"/>
                <a:ea typeface="Comfortaa"/>
                <a:cs typeface="Comfortaa"/>
                <a:sym typeface="Comfortaa"/>
              </a:rPr>
              <a:t>Macroquad</a:t>
            </a:r>
            <a:endParaRPr b="1">
              <a:solidFill>
                <a:schemeClr val="lt1"/>
              </a:solidFill>
              <a:latin typeface="Comfortaa"/>
              <a:ea typeface="Comfortaa"/>
              <a:cs typeface="Comfortaa"/>
              <a:sym typeface="Comfortaa"/>
            </a:endParaRPr>
          </a:p>
          <a:p>
            <a:pPr marL="0" lvl="0" indent="0" algn="l" rtl="0">
              <a:lnSpc>
                <a:spcPct val="115000"/>
              </a:lnSpc>
              <a:spcBef>
                <a:spcPts val="1200"/>
              </a:spcBef>
              <a:spcAft>
                <a:spcPts val="1200"/>
              </a:spcAft>
              <a:buNone/>
            </a:pPr>
            <a:r>
              <a:rPr lang="en-GB" b="1">
                <a:solidFill>
                  <a:schemeClr val="lt1"/>
                </a:solidFill>
                <a:latin typeface="Comfortaa"/>
                <a:ea typeface="Comfortaa"/>
                <a:cs typeface="Comfortaa"/>
                <a:sym typeface="Comfortaa"/>
              </a:rPr>
              <a:t>Cross Platform</a:t>
            </a:r>
            <a:endParaRPr sz="1500" b="1">
              <a:solidFill>
                <a:schemeClr val="lt1"/>
              </a:solidFill>
              <a:latin typeface="Comfortaa"/>
              <a:ea typeface="Comfortaa"/>
              <a:cs typeface="Comfortaa"/>
              <a:sym typeface="Comfortaa"/>
            </a:endParaRPr>
          </a:p>
        </p:txBody>
      </p:sp>
      <p:sp>
        <p:nvSpPr>
          <p:cNvPr id="212" name="Google Shape;212;p27"/>
          <p:cNvSpPr/>
          <p:nvPr/>
        </p:nvSpPr>
        <p:spPr>
          <a:xfrm>
            <a:off x="5632429" y="1290625"/>
            <a:ext cx="1576800" cy="3326100"/>
          </a:xfrm>
          <a:prstGeom prst="roundRect">
            <a:avLst>
              <a:gd name="adj" fmla="val 6540"/>
            </a:avLst>
          </a:prstGeom>
          <a:solidFill>
            <a:srgbClr val="FF9900"/>
          </a:solidFill>
          <a:ln w="76200" cap="flat" cmpd="sng">
            <a:solidFill>
              <a:srgbClr val="38761D"/>
            </a:solidFill>
            <a:prstDash val="solid"/>
            <a:round/>
            <a:headEnd type="none" w="sm" len="sm"/>
            <a:tailEnd type="none" w="sm" len="sm"/>
          </a:ln>
        </p:spPr>
        <p:txBody>
          <a:bodyPr spcFirstLastPara="1" wrap="square" lIns="54000" tIns="91425" rIns="0" bIns="91425" anchor="t" anchorCtr="0">
            <a:noAutofit/>
          </a:bodyPr>
          <a:lstStyle/>
          <a:p>
            <a:pPr marL="0" lvl="0" indent="0" algn="ctr" rtl="0">
              <a:lnSpc>
                <a:spcPct val="150000"/>
              </a:lnSpc>
              <a:spcBef>
                <a:spcPts val="0"/>
              </a:spcBef>
              <a:spcAft>
                <a:spcPts val="0"/>
              </a:spcAft>
              <a:buNone/>
            </a:pPr>
            <a:r>
              <a:rPr lang="en-GB" sz="1500" b="1">
                <a:solidFill>
                  <a:srgbClr val="274E13"/>
                </a:solidFill>
                <a:latin typeface="Comfortaa"/>
                <a:ea typeface="Comfortaa"/>
                <a:cs typeface="Comfortaa"/>
                <a:sym typeface="Comfortaa"/>
              </a:rPr>
              <a:t>On My Way</a:t>
            </a:r>
            <a:endParaRPr sz="1500" b="1">
              <a:solidFill>
                <a:srgbClr val="274E13"/>
              </a:solidFill>
              <a:latin typeface="Comfortaa"/>
              <a:ea typeface="Comfortaa"/>
              <a:cs typeface="Comfortaa"/>
              <a:sym typeface="Comfortaa"/>
            </a:endParaRPr>
          </a:p>
          <a:p>
            <a:pPr marL="0" lvl="0" indent="0" algn="l" rtl="0">
              <a:lnSpc>
                <a:spcPct val="150000"/>
              </a:lnSpc>
              <a:spcBef>
                <a:spcPts val="0"/>
              </a:spcBef>
              <a:spcAft>
                <a:spcPts val="0"/>
              </a:spcAft>
              <a:buNone/>
            </a:pPr>
            <a:endParaRPr sz="1500" b="1">
              <a:solidFill>
                <a:srgbClr val="274E13"/>
              </a:solidFill>
              <a:latin typeface="Comfortaa"/>
              <a:ea typeface="Comfortaa"/>
              <a:cs typeface="Comfortaa"/>
              <a:sym typeface="Comfortaa"/>
            </a:endParaRPr>
          </a:p>
          <a:p>
            <a:pPr marL="0" lvl="0" indent="0" algn="l" rtl="0">
              <a:lnSpc>
                <a:spcPct val="150000"/>
              </a:lnSpc>
              <a:spcBef>
                <a:spcPts val="0"/>
              </a:spcBef>
              <a:spcAft>
                <a:spcPts val="0"/>
              </a:spcAft>
              <a:buNone/>
            </a:pPr>
            <a:endParaRPr sz="1500" b="1">
              <a:solidFill>
                <a:srgbClr val="274E13"/>
              </a:solidFill>
              <a:latin typeface="Comfortaa"/>
              <a:ea typeface="Comfortaa"/>
              <a:cs typeface="Comfortaa"/>
              <a:sym typeface="Comfortaa"/>
            </a:endParaRPr>
          </a:p>
          <a:p>
            <a:pPr marL="0" lvl="0" indent="0" algn="l" rtl="0">
              <a:lnSpc>
                <a:spcPct val="150000"/>
              </a:lnSpc>
              <a:spcBef>
                <a:spcPts val="0"/>
              </a:spcBef>
              <a:spcAft>
                <a:spcPts val="0"/>
              </a:spcAft>
              <a:buNone/>
            </a:pPr>
            <a:r>
              <a:rPr lang="en-GB" sz="1500" b="1">
                <a:solidFill>
                  <a:srgbClr val="274E13"/>
                </a:solidFill>
                <a:latin typeface="Comfortaa"/>
                <a:ea typeface="Comfortaa"/>
                <a:cs typeface="Comfortaa"/>
                <a:sym typeface="Comfortaa"/>
              </a:rPr>
              <a:t>Rust</a:t>
            </a:r>
            <a:endParaRPr sz="1500" b="1">
              <a:solidFill>
                <a:srgbClr val="274E13"/>
              </a:solidFill>
              <a:latin typeface="Comfortaa"/>
              <a:ea typeface="Comfortaa"/>
              <a:cs typeface="Comfortaa"/>
              <a:sym typeface="Comfortaa"/>
            </a:endParaRPr>
          </a:p>
          <a:p>
            <a:pPr marL="0" lvl="0" indent="0" algn="l" rtl="0">
              <a:lnSpc>
                <a:spcPct val="115000"/>
              </a:lnSpc>
              <a:spcBef>
                <a:spcPts val="0"/>
              </a:spcBef>
              <a:spcAft>
                <a:spcPts val="0"/>
              </a:spcAft>
              <a:buNone/>
            </a:pPr>
            <a:r>
              <a:rPr lang="en-GB" b="1">
                <a:solidFill>
                  <a:srgbClr val="274E13"/>
                </a:solidFill>
                <a:latin typeface="Comfortaa"/>
                <a:ea typeface="Comfortaa"/>
                <a:cs typeface="Comfortaa"/>
                <a:sym typeface="Comfortaa"/>
              </a:rPr>
              <a:t>Bevy</a:t>
            </a:r>
            <a:endParaRPr b="1">
              <a:solidFill>
                <a:srgbClr val="274E13"/>
              </a:solidFill>
              <a:latin typeface="Comfortaa"/>
              <a:ea typeface="Comfortaa"/>
              <a:cs typeface="Comfortaa"/>
              <a:sym typeface="Comfortaa"/>
            </a:endParaRPr>
          </a:p>
          <a:p>
            <a:pPr marL="0" lvl="0" indent="0" algn="l" rtl="0">
              <a:lnSpc>
                <a:spcPct val="115000"/>
              </a:lnSpc>
              <a:spcBef>
                <a:spcPts val="1200"/>
              </a:spcBef>
              <a:spcAft>
                <a:spcPts val="0"/>
              </a:spcAft>
              <a:buNone/>
            </a:pPr>
            <a:r>
              <a:rPr lang="en-GB" b="1">
                <a:solidFill>
                  <a:srgbClr val="274E13"/>
                </a:solidFill>
                <a:latin typeface="Comfortaa"/>
                <a:ea typeface="Comfortaa"/>
                <a:cs typeface="Comfortaa"/>
                <a:sym typeface="Comfortaa"/>
              </a:rPr>
              <a:t>ECS</a:t>
            </a:r>
            <a:endParaRPr b="1">
              <a:solidFill>
                <a:srgbClr val="274E13"/>
              </a:solidFill>
              <a:latin typeface="Comfortaa"/>
              <a:ea typeface="Comfortaa"/>
              <a:cs typeface="Comfortaa"/>
              <a:sym typeface="Comfortaa"/>
            </a:endParaRPr>
          </a:p>
          <a:p>
            <a:pPr marL="0" lvl="0" indent="0" algn="l" rtl="0">
              <a:lnSpc>
                <a:spcPct val="115000"/>
              </a:lnSpc>
              <a:spcBef>
                <a:spcPts val="1200"/>
              </a:spcBef>
              <a:spcAft>
                <a:spcPts val="1200"/>
              </a:spcAft>
              <a:buNone/>
            </a:pPr>
            <a:r>
              <a:rPr lang="en-GB" b="1">
                <a:solidFill>
                  <a:srgbClr val="274E13"/>
                </a:solidFill>
                <a:latin typeface="Comfortaa"/>
                <a:ea typeface="Comfortaa"/>
                <a:cs typeface="Comfortaa"/>
                <a:sym typeface="Comfortaa"/>
              </a:rPr>
              <a:t>Cross Platform</a:t>
            </a:r>
            <a:endParaRPr sz="1500" b="1">
              <a:solidFill>
                <a:srgbClr val="274E13"/>
              </a:solidFill>
              <a:latin typeface="Comfortaa"/>
              <a:ea typeface="Comfortaa"/>
              <a:cs typeface="Comfortaa"/>
              <a:sym typeface="Comfortaa"/>
            </a:endParaRPr>
          </a:p>
        </p:txBody>
      </p:sp>
      <p:sp>
        <p:nvSpPr>
          <p:cNvPr id="213" name="Google Shape;213;p27"/>
          <p:cNvSpPr/>
          <p:nvPr/>
        </p:nvSpPr>
        <p:spPr>
          <a:xfrm>
            <a:off x="7434879" y="1290625"/>
            <a:ext cx="1576800" cy="3326100"/>
          </a:xfrm>
          <a:prstGeom prst="roundRect">
            <a:avLst>
              <a:gd name="adj" fmla="val 6540"/>
            </a:avLst>
          </a:prstGeom>
          <a:solidFill>
            <a:srgbClr val="A64D79"/>
          </a:solidFill>
          <a:ln w="76200" cap="flat" cmpd="sng">
            <a:solidFill>
              <a:srgbClr val="B45F06"/>
            </a:solidFill>
            <a:prstDash val="solid"/>
            <a:round/>
            <a:headEnd type="none" w="sm" len="sm"/>
            <a:tailEnd type="none" w="sm" len="sm"/>
          </a:ln>
        </p:spPr>
        <p:txBody>
          <a:bodyPr spcFirstLastPara="1" wrap="square" lIns="54000" tIns="91425" rIns="0" bIns="91425" anchor="t" anchorCtr="0">
            <a:noAutofit/>
          </a:bodyPr>
          <a:lstStyle/>
          <a:p>
            <a:pPr marL="0" lvl="0" indent="0" algn="ctr" rtl="0">
              <a:lnSpc>
                <a:spcPct val="150000"/>
              </a:lnSpc>
              <a:spcBef>
                <a:spcPts val="0"/>
              </a:spcBef>
              <a:spcAft>
                <a:spcPts val="0"/>
              </a:spcAft>
              <a:buNone/>
            </a:pPr>
            <a:r>
              <a:rPr lang="en-GB" sz="1500" b="1">
                <a:solidFill>
                  <a:schemeClr val="lt1"/>
                </a:solidFill>
                <a:latin typeface="Comfortaa"/>
                <a:ea typeface="Comfortaa"/>
                <a:cs typeface="Comfortaa"/>
                <a:sym typeface="Comfortaa"/>
              </a:rPr>
              <a:t>Packyman</a:t>
            </a:r>
            <a:endParaRPr sz="1500" b="1">
              <a:solidFill>
                <a:schemeClr val="lt1"/>
              </a:solidFill>
              <a:latin typeface="Comfortaa"/>
              <a:ea typeface="Comfortaa"/>
              <a:cs typeface="Comfortaa"/>
              <a:sym typeface="Comfortaa"/>
            </a:endParaRPr>
          </a:p>
          <a:p>
            <a:pPr marL="0" lvl="0" indent="0" algn="l" rtl="0">
              <a:lnSpc>
                <a:spcPct val="150000"/>
              </a:lnSpc>
              <a:spcBef>
                <a:spcPts val="0"/>
              </a:spcBef>
              <a:spcAft>
                <a:spcPts val="0"/>
              </a:spcAft>
              <a:buNone/>
            </a:pPr>
            <a:endParaRPr sz="1500" b="1">
              <a:solidFill>
                <a:schemeClr val="lt1"/>
              </a:solidFill>
              <a:latin typeface="Comfortaa"/>
              <a:ea typeface="Comfortaa"/>
              <a:cs typeface="Comfortaa"/>
              <a:sym typeface="Comfortaa"/>
            </a:endParaRPr>
          </a:p>
          <a:p>
            <a:pPr marL="0" lvl="0" indent="0" algn="l" rtl="0">
              <a:lnSpc>
                <a:spcPct val="150000"/>
              </a:lnSpc>
              <a:spcBef>
                <a:spcPts val="0"/>
              </a:spcBef>
              <a:spcAft>
                <a:spcPts val="0"/>
              </a:spcAft>
              <a:buNone/>
            </a:pPr>
            <a:endParaRPr sz="1500" b="1">
              <a:solidFill>
                <a:schemeClr val="lt1"/>
              </a:solidFill>
              <a:latin typeface="Comfortaa"/>
              <a:ea typeface="Comfortaa"/>
              <a:cs typeface="Comfortaa"/>
              <a:sym typeface="Comfortaa"/>
            </a:endParaRPr>
          </a:p>
          <a:p>
            <a:pPr marL="0" lvl="0" indent="0" algn="l" rtl="0">
              <a:lnSpc>
                <a:spcPct val="150000"/>
              </a:lnSpc>
              <a:spcBef>
                <a:spcPts val="0"/>
              </a:spcBef>
              <a:spcAft>
                <a:spcPts val="0"/>
              </a:spcAft>
              <a:buNone/>
            </a:pPr>
            <a:r>
              <a:rPr lang="en-GB" sz="1500" b="1">
                <a:solidFill>
                  <a:schemeClr val="lt1"/>
                </a:solidFill>
                <a:latin typeface="Comfortaa"/>
                <a:ea typeface="Comfortaa"/>
                <a:cs typeface="Comfortaa"/>
                <a:sym typeface="Comfortaa"/>
              </a:rPr>
              <a:t>Rust</a:t>
            </a:r>
            <a:endParaRPr sz="1500" b="1">
              <a:solidFill>
                <a:schemeClr val="lt1"/>
              </a:solidFill>
              <a:latin typeface="Comfortaa"/>
              <a:ea typeface="Comfortaa"/>
              <a:cs typeface="Comfortaa"/>
              <a:sym typeface="Comfortaa"/>
            </a:endParaRPr>
          </a:p>
          <a:p>
            <a:pPr marL="0" lvl="0" indent="0" algn="l" rtl="0">
              <a:lnSpc>
                <a:spcPct val="115000"/>
              </a:lnSpc>
              <a:spcBef>
                <a:spcPts val="0"/>
              </a:spcBef>
              <a:spcAft>
                <a:spcPts val="0"/>
              </a:spcAft>
              <a:buNone/>
            </a:pPr>
            <a:r>
              <a:rPr lang="en-GB" b="1">
                <a:solidFill>
                  <a:schemeClr val="lt1"/>
                </a:solidFill>
                <a:latin typeface="Comfortaa"/>
                <a:ea typeface="Comfortaa"/>
                <a:cs typeface="Comfortaa"/>
                <a:sym typeface="Comfortaa"/>
              </a:rPr>
              <a:t>Bracket-Lib</a:t>
            </a:r>
            <a:endParaRPr b="1">
              <a:solidFill>
                <a:schemeClr val="lt1"/>
              </a:solidFill>
              <a:latin typeface="Comfortaa"/>
              <a:ea typeface="Comfortaa"/>
              <a:cs typeface="Comfortaa"/>
              <a:sym typeface="Comfortaa"/>
            </a:endParaRPr>
          </a:p>
          <a:p>
            <a:pPr marL="0" lvl="0" indent="0" algn="l" rtl="0">
              <a:lnSpc>
                <a:spcPct val="115000"/>
              </a:lnSpc>
              <a:spcBef>
                <a:spcPts val="1200"/>
              </a:spcBef>
              <a:spcAft>
                <a:spcPts val="1200"/>
              </a:spcAft>
              <a:buNone/>
            </a:pPr>
            <a:r>
              <a:rPr lang="en-GB" b="1">
                <a:solidFill>
                  <a:schemeClr val="lt1"/>
                </a:solidFill>
                <a:latin typeface="Comfortaa"/>
                <a:ea typeface="Comfortaa"/>
                <a:cs typeface="Comfortaa"/>
                <a:sym typeface="Comfortaa"/>
              </a:rPr>
              <a:t>Cross Platform</a:t>
            </a:r>
            <a:endParaRPr sz="1500" b="1">
              <a:solidFill>
                <a:schemeClr val="lt1"/>
              </a:solidFill>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8">
            <a:hlinkClick r:id="rId3"/>
          </p:cNvPr>
          <p:cNvPicPr preferRelativeResize="0"/>
          <p:nvPr/>
        </p:nvPicPr>
        <p:blipFill rotWithShape="1">
          <a:blip r:embed="rId4">
            <a:alphaModFix/>
          </a:blip>
          <a:srcRect t="12641" b="12648"/>
          <a:stretch/>
        </p:blipFill>
        <p:spPr>
          <a:xfrm>
            <a:off x="136551" y="-572225"/>
            <a:ext cx="9144000" cy="5143499"/>
          </a:xfrm>
          <a:prstGeom prst="rect">
            <a:avLst/>
          </a:prstGeom>
          <a:noFill/>
          <a:ln>
            <a:noFill/>
          </a:ln>
        </p:spPr>
      </p:pic>
      <p:sp>
        <p:nvSpPr>
          <p:cNvPr id="219" name="Google Shape;219;p28"/>
          <p:cNvSpPr/>
          <p:nvPr/>
        </p:nvSpPr>
        <p:spPr>
          <a:xfrm>
            <a:off x="0" y="2574400"/>
            <a:ext cx="4568400" cy="1714500"/>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txBox="1">
            <a:spLocks noGrp="1"/>
          </p:cNvSpPr>
          <p:nvPr>
            <p:ph type="title"/>
          </p:nvPr>
        </p:nvSpPr>
        <p:spPr>
          <a:xfrm>
            <a:off x="351600" y="2736850"/>
            <a:ext cx="3997500" cy="1389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sz="2700">
                <a:latin typeface="Comfortaa"/>
                <a:ea typeface="Comfortaa"/>
                <a:cs typeface="Comfortaa"/>
                <a:sym typeface="Comfortaa"/>
              </a:rPr>
              <a:t>Unity’den Ne Haber?</a:t>
            </a:r>
            <a:endParaRPr sz="2700">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Klonlanmasında Fayda Olan Oyunlar</a:t>
            </a:r>
            <a:endParaRPr b="1">
              <a:latin typeface="Comfortaa"/>
              <a:ea typeface="Comfortaa"/>
              <a:cs typeface="Comfortaa"/>
              <a:sym typeface="Comfortaa"/>
            </a:endParaRPr>
          </a:p>
        </p:txBody>
      </p:sp>
      <p:sp>
        <p:nvSpPr>
          <p:cNvPr id="226" name="Google Shape;226;p29"/>
          <p:cNvSpPr txBox="1">
            <a:spLocks noGrp="1"/>
          </p:cNvSpPr>
          <p:nvPr>
            <p:ph type="body" idx="1"/>
          </p:nvPr>
        </p:nvSpPr>
        <p:spPr>
          <a:xfrm>
            <a:off x="311700" y="1076275"/>
            <a:ext cx="8520600" cy="3860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GB" b="1">
                <a:highlight>
                  <a:schemeClr val="accent6"/>
                </a:highlight>
                <a:latin typeface="Comfortaa"/>
                <a:ea typeface="Comfortaa"/>
                <a:cs typeface="Comfortaa"/>
                <a:sym typeface="Comfortaa"/>
              </a:rPr>
              <a:t>Pac-Man:</a:t>
            </a:r>
            <a:r>
              <a:rPr lang="en-GB" b="1">
                <a:latin typeface="Comfortaa"/>
                <a:ea typeface="Comfortaa"/>
                <a:cs typeface="Comfortaa"/>
                <a:sym typeface="Comfortaa"/>
              </a:rPr>
              <a:t> </a:t>
            </a:r>
            <a:r>
              <a:rPr lang="en-GB">
                <a:latin typeface="Comfortaa SemiBold"/>
                <a:ea typeface="Comfortaa SemiBold"/>
                <a:cs typeface="Comfortaa SemiBold"/>
                <a:sym typeface="Comfortaa SemiBold"/>
              </a:rPr>
              <a:t>Yönlendirme, çarpışma algılama ve AI düşman davranışı gibi temel oyun geliştirme prensiplerini öğretir.</a:t>
            </a:r>
            <a:endParaRPr>
              <a:latin typeface="Comfortaa SemiBold"/>
              <a:ea typeface="Comfortaa SemiBold"/>
              <a:cs typeface="Comfortaa SemiBold"/>
              <a:sym typeface="Comfortaa SemiBold"/>
            </a:endParaRPr>
          </a:p>
          <a:p>
            <a:pPr marL="0" lvl="0" indent="0" algn="l" rtl="0">
              <a:spcBef>
                <a:spcPts val="1200"/>
              </a:spcBef>
              <a:spcAft>
                <a:spcPts val="0"/>
              </a:spcAft>
              <a:buNone/>
            </a:pPr>
            <a:r>
              <a:rPr lang="en-GB" b="1">
                <a:solidFill>
                  <a:schemeClr val="lt1"/>
                </a:solidFill>
                <a:highlight>
                  <a:srgbClr val="9900FF"/>
                </a:highlight>
                <a:latin typeface="Comfortaa"/>
                <a:ea typeface="Comfortaa"/>
                <a:cs typeface="Comfortaa"/>
                <a:sym typeface="Comfortaa"/>
              </a:rPr>
              <a:t>Asteroids: </a:t>
            </a:r>
            <a:r>
              <a:rPr lang="en-GB">
                <a:latin typeface="Comfortaa SemiBold"/>
                <a:ea typeface="Comfortaa SemiBold"/>
                <a:cs typeface="Comfortaa SemiBold"/>
                <a:sym typeface="Comfortaa SemiBold"/>
              </a:rPr>
              <a:t>Fizik, hareket, ve çarpışma algılama gibi daha gelişmiş konseptleri içerir. Ayrıca vektör tabanlı grafiklerle çalışma imkanı sunar.</a:t>
            </a:r>
            <a:endParaRPr>
              <a:latin typeface="Comfortaa SemiBold"/>
              <a:ea typeface="Comfortaa SemiBold"/>
              <a:cs typeface="Comfortaa SemiBold"/>
              <a:sym typeface="Comfortaa SemiBold"/>
            </a:endParaRPr>
          </a:p>
          <a:p>
            <a:pPr marL="0" lvl="0" indent="0" algn="l" rtl="0">
              <a:spcBef>
                <a:spcPts val="1200"/>
              </a:spcBef>
              <a:spcAft>
                <a:spcPts val="0"/>
              </a:spcAft>
              <a:buClr>
                <a:schemeClr val="dk1"/>
              </a:buClr>
              <a:buSzPct val="61111"/>
              <a:buFont typeface="Arial"/>
              <a:buNone/>
            </a:pPr>
            <a:r>
              <a:rPr lang="en-GB">
                <a:solidFill>
                  <a:schemeClr val="lt1"/>
                </a:solidFill>
                <a:highlight>
                  <a:schemeClr val="accent5"/>
                </a:highlight>
                <a:latin typeface="Comfortaa SemiBold"/>
                <a:ea typeface="Comfortaa SemiBold"/>
                <a:cs typeface="Comfortaa SemiBold"/>
                <a:sym typeface="Comfortaa SemiBold"/>
              </a:rPr>
              <a:t>Breakout/Arkanoid: </a:t>
            </a:r>
            <a:r>
              <a:rPr lang="en-GB">
                <a:latin typeface="Comfortaa SemiBold"/>
                <a:ea typeface="Comfortaa SemiBold"/>
                <a:cs typeface="Comfortaa SemiBold"/>
                <a:sym typeface="Comfortaa SemiBold"/>
              </a:rPr>
              <a:t>Temel fizik, çarpışma algılama ve kullanıcı arabirimi gibi konulara odaklanır.</a:t>
            </a:r>
            <a:endParaRPr>
              <a:latin typeface="Comfortaa SemiBold"/>
              <a:ea typeface="Comfortaa SemiBold"/>
              <a:cs typeface="Comfortaa SemiBold"/>
              <a:sym typeface="Comfortaa SemiBold"/>
            </a:endParaRPr>
          </a:p>
          <a:p>
            <a:pPr marL="0" lvl="0" indent="0" algn="l" rtl="0">
              <a:spcBef>
                <a:spcPts val="1200"/>
              </a:spcBef>
              <a:spcAft>
                <a:spcPts val="0"/>
              </a:spcAft>
              <a:buNone/>
            </a:pPr>
            <a:r>
              <a:rPr lang="en-GB" b="1">
                <a:solidFill>
                  <a:srgbClr val="FFFFFF"/>
                </a:solidFill>
                <a:highlight>
                  <a:srgbClr val="FF00FF"/>
                </a:highlight>
                <a:latin typeface="Comfortaa"/>
                <a:ea typeface="Comfortaa"/>
                <a:cs typeface="Comfortaa"/>
                <a:sym typeface="Comfortaa"/>
              </a:rPr>
              <a:t>Flappy Bird: </a:t>
            </a:r>
            <a:r>
              <a:rPr lang="en-GB">
                <a:latin typeface="Comfortaa SemiBold"/>
                <a:ea typeface="Comfortaa SemiBold"/>
                <a:cs typeface="Comfortaa SemiBold"/>
                <a:sym typeface="Comfortaa SemiBold"/>
              </a:rPr>
              <a:t>Mobil oyun geliştirmede basit fakat etkili mekanikler ve kullanıcı deneyimi tasarımı konularında tecrübe sağlar.</a:t>
            </a:r>
            <a:endParaRPr>
              <a:latin typeface="Comfortaa SemiBold"/>
              <a:ea typeface="Comfortaa SemiBold"/>
              <a:cs typeface="Comfortaa SemiBold"/>
              <a:sym typeface="Comfortaa SemiBold"/>
            </a:endParaRPr>
          </a:p>
          <a:p>
            <a:pPr marL="0" lvl="0" indent="0" algn="l" rtl="0">
              <a:spcBef>
                <a:spcPts val="1200"/>
              </a:spcBef>
              <a:spcAft>
                <a:spcPts val="0"/>
              </a:spcAft>
              <a:buNone/>
            </a:pPr>
            <a:r>
              <a:rPr lang="en-GB" b="1">
                <a:solidFill>
                  <a:schemeClr val="lt1"/>
                </a:solidFill>
                <a:highlight>
                  <a:srgbClr val="000000"/>
                </a:highlight>
                <a:latin typeface="Comfortaa"/>
                <a:ea typeface="Comfortaa"/>
                <a:cs typeface="Comfortaa"/>
                <a:sym typeface="Comfortaa"/>
              </a:rPr>
              <a:t>Space Invaders:</a:t>
            </a:r>
            <a:r>
              <a:rPr lang="en-GB">
                <a:latin typeface="Comfortaa SemiBold"/>
                <a:ea typeface="Comfortaa SemiBold"/>
                <a:cs typeface="Comfortaa SemiBold"/>
                <a:sym typeface="Comfortaa SemiBold"/>
              </a:rPr>
              <a:t> Temel düşman AI, skor tutma ve oyuncu girdilerini işleme gibi temel geliştirme becerileri üzerine çalışmayı sağlar.</a:t>
            </a:r>
            <a:endParaRPr>
              <a:latin typeface="Comfortaa SemiBold"/>
              <a:ea typeface="Comfortaa SemiBold"/>
              <a:cs typeface="Comfortaa SemiBold"/>
              <a:sym typeface="Comfortaa SemiBold"/>
            </a:endParaRPr>
          </a:p>
          <a:p>
            <a:pPr marL="0" lvl="0" indent="0" algn="l" rtl="0">
              <a:spcBef>
                <a:spcPts val="1200"/>
              </a:spcBef>
              <a:spcAft>
                <a:spcPts val="1200"/>
              </a:spcAft>
              <a:buNone/>
            </a:pPr>
            <a:r>
              <a:rPr lang="en-GB" b="1">
                <a:solidFill>
                  <a:srgbClr val="FFFFFF"/>
                </a:solidFill>
                <a:highlight>
                  <a:schemeClr val="accent1"/>
                </a:highlight>
                <a:latin typeface="Comfortaa"/>
                <a:ea typeface="Comfortaa"/>
                <a:cs typeface="Comfortaa"/>
                <a:sym typeface="Comfortaa"/>
              </a:rPr>
              <a:t>Tetris: </a:t>
            </a:r>
            <a:r>
              <a:rPr lang="en-GB">
                <a:latin typeface="Comfortaa SemiBold"/>
                <a:ea typeface="Comfortaa SemiBold"/>
                <a:cs typeface="Comfortaa SemiBold"/>
                <a:sym typeface="Comfortaa SemiBold"/>
              </a:rPr>
              <a:t>Basit ama bağımlılık yapıcı bir bulmaca oyunudur. Blok düzenleme, hızlandırma ve puanlama sistemi gibi temel oyun mekaniği konseptleri üzerine çalışma fırsatı sunar.</a:t>
            </a:r>
            <a:endParaRPr>
              <a:latin typeface="Comfortaa SemiBold"/>
              <a:ea typeface="Comfortaa SemiBold"/>
              <a:cs typeface="Comfortaa SemiBold"/>
              <a:sym typeface="Comfortaa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58931"/>
        </a:solidFill>
        <a:effectLst/>
      </p:bgPr>
    </p:bg>
    <p:spTree>
      <p:nvGrpSpPr>
        <p:cNvPr id="1" name="Shape 230"/>
        <p:cNvGrpSpPr/>
        <p:nvPr/>
      </p:nvGrpSpPr>
      <p:grpSpPr>
        <a:xfrm>
          <a:off x="0" y="0"/>
          <a:ext cx="0" cy="0"/>
          <a:chOff x="0" y="0"/>
          <a:chExt cx="0" cy="0"/>
        </a:xfrm>
      </p:grpSpPr>
      <p:pic>
        <p:nvPicPr>
          <p:cNvPr id="231" name="Google Shape;231;p30"/>
          <p:cNvPicPr preferRelativeResize="0"/>
          <p:nvPr/>
        </p:nvPicPr>
        <p:blipFill>
          <a:blip r:embed="rId3">
            <a:alphaModFix/>
          </a:blip>
          <a:stretch>
            <a:fillRect/>
          </a:stretch>
        </p:blipFill>
        <p:spPr>
          <a:xfrm>
            <a:off x="1349225" y="152400"/>
            <a:ext cx="6445549" cy="4838701"/>
          </a:xfrm>
          <a:prstGeom prst="rect">
            <a:avLst/>
          </a:prstGeom>
          <a:noFill/>
          <a:ln w="76200" cap="flat" cmpd="sng">
            <a:solidFill>
              <a:schemeClr val="lt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p:nvPr/>
        </p:nvSpPr>
        <p:spPr>
          <a:xfrm>
            <a:off x="3977456" y="2244950"/>
            <a:ext cx="877800" cy="629700"/>
          </a:xfrm>
          <a:prstGeom prst="roundRect">
            <a:avLst>
              <a:gd name="adj" fmla="val 16667"/>
            </a:avLst>
          </a:prstGeom>
          <a:solidFill>
            <a:srgbClr val="674EA7"/>
          </a:solidFill>
          <a:ln w="76200" cap="flat" cmpd="sng">
            <a:solidFill>
              <a:srgbClr val="351C75"/>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2400" b="1">
                <a:solidFill>
                  <a:srgbClr val="F1C232"/>
                </a:solidFill>
                <a:latin typeface="Comfortaa"/>
                <a:ea typeface="Comfortaa"/>
                <a:cs typeface="Comfortaa"/>
                <a:sym typeface="Comfortaa"/>
              </a:rPr>
              <a:t>GDD</a:t>
            </a:r>
            <a:endParaRPr sz="2400" b="1">
              <a:solidFill>
                <a:srgbClr val="F1C232"/>
              </a:solidFill>
              <a:latin typeface="Comfortaa"/>
              <a:ea typeface="Comfortaa"/>
              <a:cs typeface="Comfortaa"/>
              <a:sym typeface="Comfortaa"/>
            </a:endParaRPr>
          </a:p>
        </p:txBody>
      </p:sp>
      <p:sp>
        <p:nvSpPr>
          <p:cNvPr id="237" name="Google Shape;237;p31"/>
          <p:cNvSpPr/>
          <p:nvPr/>
        </p:nvSpPr>
        <p:spPr>
          <a:xfrm>
            <a:off x="2449213" y="2244950"/>
            <a:ext cx="877800" cy="6297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Story</a:t>
            </a:r>
            <a:endParaRPr b="1">
              <a:latin typeface="Comfortaa"/>
              <a:ea typeface="Comfortaa"/>
              <a:cs typeface="Comfortaa"/>
              <a:sym typeface="Comfortaa"/>
            </a:endParaRPr>
          </a:p>
        </p:txBody>
      </p:sp>
      <p:sp>
        <p:nvSpPr>
          <p:cNvPr id="238" name="Google Shape;238;p31"/>
          <p:cNvSpPr/>
          <p:nvPr/>
        </p:nvSpPr>
        <p:spPr>
          <a:xfrm>
            <a:off x="3610161" y="754600"/>
            <a:ext cx="1005000" cy="6297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Overview</a:t>
            </a:r>
            <a:endParaRPr b="1">
              <a:latin typeface="Comfortaa"/>
              <a:ea typeface="Comfortaa"/>
              <a:cs typeface="Comfortaa"/>
              <a:sym typeface="Comfortaa"/>
            </a:endParaRPr>
          </a:p>
        </p:txBody>
      </p:sp>
      <p:sp>
        <p:nvSpPr>
          <p:cNvPr id="239" name="Google Shape;239;p31"/>
          <p:cNvSpPr/>
          <p:nvPr/>
        </p:nvSpPr>
        <p:spPr>
          <a:xfrm>
            <a:off x="5504779" y="754600"/>
            <a:ext cx="1005000" cy="6297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Gameplay</a:t>
            </a:r>
            <a:endParaRPr b="1">
              <a:latin typeface="Comfortaa"/>
              <a:ea typeface="Comfortaa"/>
              <a:cs typeface="Comfortaa"/>
              <a:sym typeface="Comfortaa"/>
            </a:endParaRPr>
          </a:p>
        </p:txBody>
      </p:sp>
      <p:sp>
        <p:nvSpPr>
          <p:cNvPr id="240" name="Google Shape;240;p31"/>
          <p:cNvSpPr/>
          <p:nvPr/>
        </p:nvSpPr>
        <p:spPr>
          <a:xfrm>
            <a:off x="5632100" y="2244950"/>
            <a:ext cx="877800" cy="6297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Assets</a:t>
            </a:r>
            <a:endParaRPr b="1">
              <a:latin typeface="Comfortaa"/>
              <a:ea typeface="Comfortaa"/>
              <a:cs typeface="Comfortaa"/>
              <a:sym typeface="Comfortaa"/>
            </a:endParaRPr>
          </a:p>
        </p:txBody>
      </p:sp>
      <p:sp>
        <p:nvSpPr>
          <p:cNvPr id="241" name="Google Shape;241;p31"/>
          <p:cNvSpPr/>
          <p:nvPr/>
        </p:nvSpPr>
        <p:spPr>
          <a:xfrm>
            <a:off x="5504779" y="3735300"/>
            <a:ext cx="1005000" cy="6297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Level</a:t>
            </a:r>
            <a:endParaRPr b="1">
              <a:latin typeface="Comfortaa"/>
              <a:ea typeface="Comfortaa"/>
              <a:cs typeface="Comfortaa"/>
              <a:sym typeface="Comfortaa"/>
            </a:endParaRPr>
          </a:p>
          <a:p>
            <a:pPr marL="0" lvl="0" indent="0" algn="ctr" rtl="0">
              <a:spcBef>
                <a:spcPts val="0"/>
              </a:spcBef>
              <a:spcAft>
                <a:spcPts val="0"/>
              </a:spcAft>
              <a:buNone/>
            </a:pPr>
            <a:r>
              <a:rPr lang="en-GB" b="1">
                <a:latin typeface="Comfortaa"/>
                <a:ea typeface="Comfortaa"/>
                <a:cs typeface="Comfortaa"/>
                <a:sym typeface="Comfortaa"/>
              </a:rPr>
              <a:t>Design</a:t>
            </a:r>
            <a:endParaRPr b="1">
              <a:latin typeface="Comfortaa"/>
              <a:ea typeface="Comfortaa"/>
              <a:cs typeface="Comfortaa"/>
              <a:sym typeface="Comfortaa"/>
            </a:endParaRPr>
          </a:p>
        </p:txBody>
      </p:sp>
      <p:sp>
        <p:nvSpPr>
          <p:cNvPr id="242" name="Google Shape;242;p31"/>
          <p:cNvSpPr/>
          <p:nvPr/>
        </p:nvSpPr>
        <p:spPr>
          <a:xfrm>
            <a:off x="3610184" y="3735300"/>
            <a:ext cx="1005000" cy="6297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Timeline</a:t>
            </a:r>
            <a:endParaRPr b="1">
              <a:latin typeface="Comfortaa"/>
              <a:ea typeface="Comfortaa"/>
              <a:cs typeface="Comfortaa"/>
              <a:sym typeface="Comfortaa"/>
            </a:endParaRPr>
          </a:p>
        </p:txBody>
      </p:sp>
      <p:sp>
        <p:nvSpPr>
          <p:cNvPr id="243" name="Google Shape;243;p31"/>
          <p:cNvSpPr/>
          <p:nvPr/>
        </p:nvSpPr>
        <p:spPr>
          <a:xfrm>
            <a:off x="7037238" y="1354438"/>
            <a:ext cx="583500" cy="4485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2D</a:t>
            </a:r>
            <a:endParaRPr b="1">
              <a:latin typeface="Comfortaa"/>
              <a:ea typeface="Comfortaa"/>
              <a:cs typeface="Comfortaa"/>
              <a:sym typeface="Comfortaa"/>
            </a:endParaRPr>
          </a:p>
        </p:txBody>
      </p:sp>
      <p:sp>
        <p:nvSpPr>
          <p:cNvPr id="244" name="Google Shape;244;p31"/>
          <p:cNvSpPr/>
          <p:nvPr/>
        </p:nvSpPr>
        <p:spPr>
          <a:xfrm>
            <a:off x="7037238" y="2343665"/>
            <a:ext cx="583500" cy="4485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3D</a:t>
            </a:r>
            <a:endParaRPr b="1">
              <a:latin typeface="Comfortaa"/>
              <a:ea typeface="Comfortaa"/>
              <a:cs typeface="Comfortaa"/>
              <a:sym typeface="Comfortaa"/>
            </a:endParaRPr>
          </a:p>
        </p:txBody>
      </p:sp>
      <p:sp>
        <p:nvSpPr>
          <p:cNvPr id="245" name="Google Shape;245;p31"/>
          <p:cNvSpPr/>
          <p:nvPr/>
        </p:nvSpPr>
        <p:spPr>
          <a:xfrm>
            <a:off x="7037238" y="3250703"/>
            <a:ext cx="583500" cy="4485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Sound</a:t>
            </a:r>
            <a:endParaRPr b="1">
              <a:latin typeface="Comfortaa"/>
              <a:ea typeface="Comfortaa"/>
              <a:cs typeface="Comfortaa"/>
              <a:sym typeface="Comfortaa"/>
            </a:endParaRPr>
          </a:p>
        </p:txBody>
      </p:sp>
      <p:sp>
        <p:nvSpPr>
          <p:cNvPr id="246" name="Google Shape;246;p31"/>
          <p:cNvSpPr/>
          <p:nvPr/>
        </p:nvSpPr>
        <p:spPr>
          <a:xfrm>
            <a:off x="1505688" y="1233513"/>
            <a:ext cx="583500" cy="4485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Chap 1</a:t>
            </a:r>
            <a:endParaRPr b="1">
              <a:latin typeface="Comfortaa"/>
              <a:ea typeface="Comfortaa"/>
              <a:cs typeface="Comfortaa"/>
              <a:sym typeface="Comfortaa"/>
            </a:endParaRPr>
          </a:p>
        </p:txBody>
      </p:sp>
      <p:sp>
        <p:nvSpPr>
          <p:cNvPr id="247" name="Google Shape;247;p31"/>
          <p:cNvSpPr/>
          <p:nvPr/>
        </p:nvSpPr>
        <p:spPr>
          <a:xfrm>
            <a:off x="1505688" y="2330500"/>
            <a:ext cx="583500" cy="4485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Chap 2</a:t>
            </a:r>
            <a:endParaRPr b="1">
              <a:latin typeface="Comfortaa"/>
              <a:ea typeface="Comfortaa"/>
              <a:cs typeface="Comfortaa"/>
              <a:sym typeface="Comfortaa"/>
            </a:endParaRPr>
          </a:p>
        </p:txBody>
      </p:sp>
      <p:sp>
        <p:nvSpPr>
          <p:cNvPr id="248" name="Google Shape;248;p31"/>
          <p:cNvSpPr/>
          <p:nvPr/>
        </p:nvSpPr>
        <p:spPr>
          <a:xfrm>
            <a:off x="1505688" y="3339025"/>
            <a:ext cx="583500" cy="4485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b="1">
                <a:latin typeface="Comfortaa"/>
                <a:ea typeface="Comfortaa"/>
                <a:cs typeface="Comfortaa"/>
                <a:sym typeface="Comfortaa"/>
              </a:rPr>
              <a:t>Chap n</a:t>
            </a:r>
            <a:endParaRPr b="1">
              <a:latin typeface="Comfortaa"/>
              <a:ea typeface="Comfortaa"/>
              <a:cs typeface="Comfortaa"/>
              <a:sym typeface="Comfortaa"/>
            </a:endParaRPr>
          </a:p>
        </p:txBody>
      </p:sp>
      <p:sp>
        <p:nvSpPr>
          <p:cNvPr id="249" name="Google Shape;249;p31"/>
          <p:cNvSpPr/>
          <p:nvPr/>
        </p:nvSpPr>
        <p:spPr>
          <a:xfrm>
            <a:off x="3977463" y="316075"/>
            <a:ext cx="185400" cy="193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50" name="Google Shape;250;p31"/>
          <p:cNvSpPr/>
          <p:nvPr/>
        </p:nvSpPr>
        <p:spPr>
          <a:xfrm>
            <a:off x="4230963" y="316075"/>
            <a:ext cx="185400" cy="193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51" name="Google Shape;251;p31"/>
          <p:cNvSpPr/>
          <p:nvPr/>
        </p:nvSpPr>
        <p:spPr>
          <a:xfrm>
            <a:off x="4484463" y="316075"/>
            <a:ext cx="185400" cy="193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52" name="Google Shape;252;p31"/>
          <p:cNvSpPr/>
          <p:nvPr/>
        </p:nvSpPr>
        <p:spPr>
          <a:xfrm>
            <a:off x="4737963" y="316075"/>
            <a:ext cx="185400" cy="1932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53" name="Google Shape;253;p31"/>
          <p:cNvSpPr/>
          <p:nvPr/>
        </p:nvSpPr>
        <p:spPr>
          <a:xfrm>
            <a:off x="5598038" y="316075"/>
            <a:ext cx="185400" cy="1932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54" name="Google Shape;254;p31"/>
          <p:cNvSpPr/>
          <p:nvPr/>
        </p:nvSpPr>
        <p:spPr>
          <a:xfrm>
            <a:off x="5851538" y="316075"/>
            <a:ext cx="185400" cy="1932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55" name="Google Shape;255;p31"/>
          <p:cNvSpPr/>
          <p:nvPr/>
        </p:nvSpPr>
        <p:spPr>
          <a:xfrm>
            <a:off x="6105038" y="316075"/>
            <a:ext cx="185400" cy="1932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56" name="Google Shape;256;p31"/>
          <p:cNvSpPr/>
          <p:nvPr/>
        </p:nvSpPr>
        <p:spPr>
          <a:xfrm>
            <a:off x="6358538" y="316075"/>
            <a:ext cx="185400" cy="1932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57" name="Google Shape;257;p31"/>
          <p:cNvSpPr/>
          <p:nvPr/>
        </p:nvSpPr>
        <p:spPr>
          <a:xfrm>
            <a:off x="5632088" y="4634225"/>
            <a:ext cx="185400" cy="1932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58" name="Google Shape;258;p31"/>
          <p:cNvSpPr/>
          <p:nvPr/>
        </p:nvSpPr>
        <p:spPr>
          <a:xfrm>
            <a:off x="5885588" y="4634225"/>
            <a:ext cx="185400" cy="1932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59" name="Google Shape;259;p31"/>
          <p:cNvSpPr/>
          <p:nvPr/>
        </p:nvSpPr>
        <p:spPr>
          <a:xfrm>
            <a:off x="6139088" y="4634225"/>
            <a:ext cx="185400" cy="1932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60" name="Google Shape;260;p31"/>
          <p:cNvSpPr/>
          <p:nvPr/>
        </p:nvSpPr>
        <p:spPr>
          <a:xfrm>
            <a:off x="6392588" y="4634225"/>
            <a:ext cx="185400" cy="1932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61" name="Google Shape;261;p31"/>
          <p:cNvSpPr/>
          <p:nvPr/>
        </p:nvSpPr>
        <p:spPr>
          <a:xfrm>
            <a:off x="3943413" y="4634225"/>
            <a:ext cx="185400" cy="193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62" name="Google Shape;262;p31"/>
          <p:cNvSpPr/>
          <p:nvPr/>
        </p:nvSpPr>
        <p:spPr>
          <a:xfrm>
            <a:off x="4196913" y="4634225"/>
            <a:ext cx="185400" cy="193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63" name="Google Shape;263;p31"/>
          <p:cNvSpPr/>
          <p:nvPr/>
        </p:nvSpPr>
        <p:spPr>
          <a:xfrm>
            <a:off x="4450413" y="4634225"/>
            <a:ext cx="185400" cy="193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64" name="Google Shape;264;p31"/>
          <p:cNvSpPr/>
          <p:nvPr/>
        </p:nvSpPr>
        <p:spPr>
          <a:xfrm>
            <a:off x="4703913" y="4634225"/>
            <a:ext cx="185400" cy="1932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65" name="Google Shape;265;p31"/>
          <p:cNvSpPr/>
          <p:nvPr/>
        </p:nvSpPr>
        <p:spPr>
          <a:xfrm>
            <a:off x="7892563" y="1214038"/>
            <a:ext cx="185400" cy="193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66" name="Google Shape;266;p31"/>
          <p:cNvSpPr/>
          <p:nvPr/>
        </p:nvSpPr>
        <p:spPr>
          <a:xfrm>
            <a:off x="7892563" y="1476909"/>
            <a:ext cx="185400" cy="193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67" name="Google Shape;267;p31"/>
          <p:cNvSpPr/>
          <p:nvPr/>
        </p:nvSpPr>
        <p:spPr>
          <a:xfrm>
            <a:off x="7892563" y="1750134"/>
            <a:ext cx="185400" cy="193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68" name="Google Shape;268;p31"/>
          <p:cNvSpPr/>
          <p:nvPr/>
        </p:nvSpPr>
        <p:spPr>
          <a:xfrm>
            <a:off x="7892563" y="2186547"/>
            <a:ext cx="185400" cy="193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69" name="Google Shape;269;p31"/>
          <p:cNvSpPr/>
          <p:nvPr/>
        </p:nvSpPr>
        <p:spPr>
          <a:xfrm>
            <a:off x="7892563" y="2473853"/>
            <a:ext cx="185400" cy="193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70" name="Google Shape;270;p31"/>
          <p:cNvSpPr/>
          <p:nvPr/>
        </p:nvSpPr>
        <p:spPr>
          <a:xfrm>
            <a:off x="7892563" y="2747078"/>
            <a:ext cx="185400" cy="193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71" name="Google Shape;271;p31"/>
          <p:cNvSpPr/>
          <p:nvPr/>
        </p:nvSpPr>
        <p:spPr>
          <a:xfrm>
            <a:off x="7892563" y="3108363"/>
            <a:ext cx="185400" cy="193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72" name="Google Shape;272;p31"/>
          <p:cNvSpPr/>
          <p:nvPr/>
        </p:nvSpPr>
        <p:spPr>
          <a:xfrm>
            <a:off x="7892563" y="3381588"/>
            <a:ext cx="185400" cy="193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73" name="Google Shape;273;p31"/>
          <p:cNvSpPr/>
          <p:nvPr/>
        </p:nvSpPr>
        <p:spPr>
          <a:xfrm>
            <a:off x="7892563" y="3644459"/>
            <a:ext cx="185400" cy="1932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74" name="Google Shape;274;p31"/>
          <p:cNvSpPr/>
          <p:nvPr/>
        </p:nvSpPr>
        <p:spPr>
          <a:xfrm>
            <a:off x="1066038" y="1096800"/>
            <a:ext cx="185400" cy="193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75" name="Google Shape;275;p31"/>
          <p:cNvSpPr/>
          <p:nvPr/>
        </p:nvSpPr>
        <p:spPr>
          <a:xfrm>
            <a:off x="1066038" y="1359672"/>
            <a:ext cx="185400" cy="193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76" name="Google Shape;276;p31"/>
          <p:cNvSpPr/>
          <p:nvPr/>
        </p:nvSpPr>
        <p:spPr>
          <a:xfrm>
            <a:off x="1066038" y="1632897"/>
            <a:ext cx="185400" cy="193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77" name="Google Shape;277;p31"/>
          <p:cNvSpPr/>
          <p:nvPr/>
        </p:nvSpPr>
        <p:spPr>
          <a:xfrm>
            <a:off x="1066038" y="3203813"/>
            <a:ext cx="185400" cy="193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78" name="Google Shape;278;p31"/>
          <p:cNvSpPr/>
          <p:nvPr/>
        </p:nvSpPr>
        <p:spPr>
          <a:xfrm>
            <a:off x="1066038" y="3466684"/>
            <a:ext cx="185400" cy="193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79" name="Google Shape;279;p31"/>
          <p:cNvSpPr/>
          <p:nvPr/>
        </p:nvSpPr>
        <p:spPr>
          <a:xfrm>
            <a:off x="1066038" y="3739909"/>
            <a:ext cx="185400" cy="193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80" name="Google Shape;280;p31"/>
          <p:cNvSpPr/>
          <p:nvPr/>
        </p:nvSpPr>
        <p:spPr>
          <a:xfrm>
            <a:off x="1066038" y="2181675"/>
            <a:ext cx="185400" cy="193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81" name="Google Shape;281;p31"/>
          <p:cNvSpPr/>
          <p:nvPr/>
        </p:nvSpPr>
        <p:spPr>
          <a:xfrm>
            <a:off x="1066038" y="2444547"/>
            <a:ext cx="185400" cy="193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sp>
        <p:nvSpPr>
          <p:cNvPr id="282" name="Google Shape;282;p31"/>
          <p:cNvSpPr/>
          <p:nvPr/>
        </p:nvSpPr>
        <p:spPr>
          <a:xfrm>
            <a:off x="1066038" y="2717772"/>
            <a:ext cx="185400" cy="1932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p>
        </p:txBody>
      </p:sp>
      <p:cxnSp>
        <p:nvCxnSpPr>
          <p:cNvPr id="283" name="Google Shape;283;p31"/>
          <p:cNvCxnSpPr>
            <a:stCxn id="236" idx="1"/>
            <a:endCxn id="237" idx="3"/>
          </p:cNvCxnSpPr>
          <p:nvPr/>
        </p:nvCxnSpPr>
        <p:spPr>
          <a:xfrm rot="10800000">
            <a:off x="3327056" y="2559800"/>
            <a:ext cx="650400" cy="0"/>
          </a:xfrm>
          <a:prstGeom prst="straightConnector1">
            <a:avLst/>
          </a:prstGeom>
          <a:noFill/>
          <a:ln w="9525" cap="flat" cmpd="sng">
            <a:solidFill>
              <a:schemeClr val="dk2"/>
            </a:solidFill>
            <a:prstDash val="solid"/>
            <a:round/>
            <a:headEnd type="none" w="med" len="med"/>
            <a:tailEnd type="none" w="med" len="med"/>
          </a:ln>
        </p:spPr>
      </p:cxnSp>
      <p:cxnSp>
        <p:nvCxnSpPr>
          <p:cNvPr id="284" name="Google Shape;284;p31"/>
          <p:cNvCxnSpPr>
            <a:stCxn id="236" idx="2"/>
            <a:endCxn id="242" idx="0"/>
          </p:cNvCxnSpPr>
          <p:nvPr/>
        </p:nvCxnSpPr>
        <p:spPr>
          <a:xfrm flipH="1">
            <a:off x="4112756" y="2874650"/>
            <a:ext cx="303600" cy="860700"/>
          </a:xfrm>
          <a:prstGeom prst="straightConnector1">
            <a:avLst/>
          </a:prstGeom>
          <a:noFill/>
          <a:ln w="9525" cap="flat" cmpd="sng">
            <a:solidFill>
              <a:schemeClr val="dk2"/>
            </a:solidFill>
            <a:prstDash val="solid"/>
            <a:round/>
            <a:headEnd type="none" w="med" len="med"/>
            <a:tailEnd type="none" w="med" len="med"/>
          </a:ln>
        </p:spPr>
      </p:cxnSp>
      <p:cxnSp>
        <p:nvCxnSpPr>
          <p:cNvPr id="285" name="Google Shape;285;p31"/>
          <p:cNvCxnSpPr>
            <a:stCxn id="236" idx="0"/>
            <a:endCxn id="238" idx="2"/>
          </p:cNvCxnSpPr>
          <p:nvPr/>
        </p:nvCxnSpPr>
        <p:spPr>
          <a:xfrm rot="10800000">
            <a:off x="4112756" y="1384250"/>
            <a:ext cx="303600" cy="860700"/>
          </a:xfrm>
          <a:prstGeom prst="straightConnector1">
            <a:avLst/>
          </a:prstGeom>
          <a:noFill/>
          <a:ln w="9525" cap="flat" cmpd="sng">
            <a:solidFill>
              <a:schemeClr val="dk2"/>
            </a:solidFill>
            <a:prstDash val="solid"/>
            <a:round/>
            <a:headEnd type="none" w="med" len="med"/>
            <a:tailEnd type="none" w="med" len="med"/>
          </a:ln>
        </p:spPr>
      </p:cxnSp>
      <p:cxnSp>
        <p:nvCxnSpPr>
          <p:cNvPr id="286" name="Google Shape;286;p31"/>
          <p:cNvCxnSpPr>
            <a:stCxn id="236" idx="3"/>
            <a:endCxn id="240" idx="1"/>
          </p:cNvCxnSpPr>
          <p:nvPr/>
        </p:nvCxnSpPr>
        <p:spPr>
          <a:xfrm>
            <a:off x="4855256" y="2559800"/>
            <a:ext cx="776700" cy="0"/>
          </a:xfrm>
          <a:prstGeom prst="straightConnector1">
            <a:avLst/>
          </a:prstGeom>
          <a:noFill/>
          <a:ln w="9525" cap="flat" cmpd="sng">
            <a:solidFill>
              <a:schemeClr val="dk2"/>
            </a:solidFill>
            <a:prstDash val="solid"/>
            <a:round/>
            <a:headEnd type="none" w="med" len="med"/>
            <a:tailEnd type="none" w="med" len="med"/>
          </a:ln>
        </p:spPr>
      </p:cxnSp>
      <p:cxnSp>
        <p:nvCxnSpPr>
          <p:cNvPr id="287" name="Google Shape;287;p31"/>
          <p:cNvCxnSpPr>
            <a:stCxn id="240" idx="3"/>
            <a:endCxn id="244" idx="1"/>
          </p:cNvCxnSpPr>
          <p:nvPr/>
        </p:nvCxnSpPr>
        <p:spPr>
          <a:xfrm>
            <a:off x="6509900" y="2559800"/>
            <a:ext cx="527400" cy="81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p31"/>
          <p:cNvCxnSpPr>
            <a:stCxn id="240" idx="3"/>
            <a:endCxn id="243" idx="1"/>
          </p:cNvCxnSpPr>
          <p:nvPr/>
        </p:nvCxnSpPr>
        <p:spPr>
          <a:xfrm rot="10800000" flipH="1">
            <a:off x="6509900" y="1578800"/>
            <a:ext cx="527400" cy="981000"/>
          </a:xfrm>
          <a:prstGeom prst="straightConnector1">
            <a:avLst/>
          </a:prstGeom>
          <a:noFill/>
          <a:ln w="9525" cap="flat" cmpd="sng">
            <a:solidFill>
              <a:schemeClr val="dk2"/>
            </a:solidFill>
            <a:prstDash val="solid"/>
            <a:round/>
            <a:headEnd type="none" w="med" len="med"/>
            <a:tailEnd type="none" w="med" len="med"/>
          </a:ln>
        </p:spPr>
      </p:cxnSp>
      <p:cxnSp>
        <p:nvCxnSpPr>
          <p:cNvPr id="289" name="Google Shape;289;p31"/>
          <p:cNvCxnSpPr>
            <a:stCxn id="240" idx="3"/>
            <a:endCxn id="245" idx="1"/>
          </p:cNvCxnSpPr>
          <p:nvPr/>
        </p:nvCxnSpPr>
        <p:spPr>
          <a:xfrm>
            <a:off x="6509900" y="2559800"/>
            <a:ext cx="527400" cy="91530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31"/>
          <p:cNvCxnSpPr>
            <a:stCxn id="236" idx="2"/>
            <a:endCxn id="241" idx="0"/>
          </p:cNvCxnSpPr>
          <p:nvPr/>
        </p:nvCxnSpPr>
        <p:spPr>
          <a:xfrm>
            <a:off x="4416356" y="2874650"/>
            <a:ext cx="1590900" cy="860700"/>
          </a:xfrm>
          <a:prstGeom prst="straightConnector1">
            <a:avLst/>
          </a:prstGeom>
          <a:noFill/>
          <a:ln w="9525" cap="flat" cmpd="sng">
            <a:solidFill>
              <a:schemeClr val="dk2"/>
            </a:solidFill>
            <a:prstDash val="solid"/>
            <a:round/>
            <a:headEnd type="none" w="med" len="med"/>
            <a:tailEnd type="none" w="med" len="med"/>
          </a:ln>
        </p:spPr>
      </p:cxnSp>
      <p:cxnSp>
        <p:nvCxnSpPr>
          <p:cNvPr id="291" name="Google Shape;291;p31"/>
          <p:cNvCxnSpPr>
            <a:stCxn id="241" idx="2"/>
            <a:endCxn id="257" idx="0"/>
          </p:cNvCxnSpPr>
          <p:nvPr/>
        </p:nvCxnSpPr>
        <p:spPr>
          <a:xfrm flipH="1">
            <a:off x="5724679" y="4365000"/>
            <a:ext cx="282600" cy="269100"/>
          </a:xfrm>
          <a:prstGeom prst="straightConnector1">
            <a:avLst/>
          </a:prstGeom>
          <a:noFill/>
          <a:ln w="9525" cap="flat" cmpd="sng">
            <a:solidFill>
              <a:schemeClr val="dk2"/>
            </a:solidFill>
            <a:prstDash val="solid"/>
            <a:round/>
            <a:headEnd type="none" w="med" len="med"/>
            <a:tailEnd type="none" w="med" len="med"/>
          </a:ln>
        </p:spPr>
      </p:cxnSp>
      <p:cxnSp>
        <p:nvCxnSpPr>
          <p:cNvPr id="292" name="Google Shape;292;p31"/>
          <p:cNvCxnSpPr>
            <a:stCxn id="241" idx="2"/>
            <a:endCxn id="258" idx="0"/>
          </p:cNvCxnSpPr>
          <p:nvPr/>
        </p:nvCxnSpPr>
        <p:spPr>
          <a:xfrm flipH="1">
            <a:off x="5978179" y="4365000"/>
            <a:ext cx="29100" cy="2691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31"/>
          <p:cNvCxnSpPr>
            <a:stCxn id="241" idx="2"/>
            <a:endCxn id="259" idx="0"/>
          </p:cNvCxnSpPr>
          <p:nvPr/>
        </p:nvCxnSpPr>
        <p:spPr>
          <a:xfrm>
            <a:off x="6007279" y="4365000"/>
            <a:ext cx="224400" cy="2691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31"/>
          <p:cNvCxnSpPr>
            <a:stCxn id="241" idx="2"/>
            <a:endCxn id="260" idx="0"/>
          </p:cNvCxnSpPr>
          <p:nvPr/>
        </p:nvCxnSpPr>
        <p:spPr>
          <a:xfrm>
            <a:off x="6007279" y="4365000"/>
            <a:ext cx="477900" cy="269100"/>
          </a:xfrm>
          <a:prstGeom prst="straightConnector1">
            <a:avLst/>
          </a:prstGeom>
          <a:noFill/>
          <a:ln w="9525" cap="flat" cmpd="sng">
            <a:solidFill>
              <a:schemeClr val="dk2"/>
            </a:solidFill>
            <a:prstDash val="solid"/>
            <a:round/>
            <a:headEnd type="none" w="med" len="med"/>
            <a:tailEnd type="none" w="med" len="med"/>
          </a:ln>
        </p:spPr>
      </p:cxnSp>
      <p:cxnSp>
        <p:nvCxnSpPr>
          <p:cNvPr id="295" name="Google Shape;295;p31"/>
          <p:cNvCxnSpPr>
            <a:stCxn id="236" idx="0"/>
            <a:endCxn id="239" idx="2"/>
          </p:cNvCxnSpPr>
          <p:nvPr/>
        </p:nvCxnSpPr>
        <p:spPr>
          <a:xfrm rot="10800000" flipH="1">
            <a:off x="4416356" y="1384250"/>
            <a:ext cx="1590900" cy="860700"/>
          </a:xfrm>
          <a:prstGeom prst="straightConnector1">
            <a:avLst/>
          </a:prstGeom>
          <a:noFill/>
          <a:ln w="9525" cap="flat" cmpd="sng">
            <a:solidFill>
              <a:schemeClr val="dk2"/>
            </a:solidFill>
            <a:prstDash val="solid"/>
            <a:round/>
            <a:headEnd type="none" w="med" len="med"/>
            <a:tailEnd type="none" w="med" len="med"/>
          </a:ln>
        </p:spPr>
      </p:cxnSp>
      <p:cxnSp>
        <p:nvCxnSpPr>
          <p:cNvPr id="296" name="Google Shape;296;p31"/>
          <p:cNvCxnSpPr>
            <a:stCxn id="237" idx="1"/>
            <a:endCxn id="247" idx="3"/>
          </p:cNvCxnSpPr>
          <p:nvPr/>
        </p:nvCxnSpPr>
        <p:spPr>
          <a:xfrm rot="10800000">
            <a:off x="2089213" y="2554700"/>
            <a:ext cx="360000" cy="51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31"/>
          <p:cNvCxnSpPr>
            <a:stCxn id="237" idx="1"/>
            <a:endCxn id="246" idx="3"/>
          </p:cNvCxnSpPr>
          <p:nvPr/>
        </p:nvCxnSpPr>
        <p:spPr>
          <a:xfrm rot="10800000">
            <a:off x="2089213" y="1457900"/>
            <a:ext cx="360000" cy="1101900"/>
          </a:xfrm>
          <a:prstGeom prst="straightConnector1">
            <a:avLst/>
          </a:prstGeom>
          <a:noFill/>
          <a:ln w="9525" cap="flat" cmpd="sng">
            <a:solidFill>
              <a:schemeClr val="dk2"/>
            </a:solidFill>
            <a:prstDash val="solid"/>
            <a:round/>
            <a:headEnd type="none" w="med" len="med"/>
            <a:tailEnd type="none" w="med" len="med"/>
          </a:ln>
        </p:spPr>
      </p:cxnSp>
      <p:cxnSp>
        <p:nvCxnSpPr>
          <p:cNvPr id="298" name="Google Shape;298;p31"/>
          <p:cNvCxnSpPr>
            <a:stCxn id="237" idx="1"/>
            <a:endCxn id="248" idx="3"/>
          </p:cNvCxnSpPr>
          <p:nvPr/>
        </p:nvCxnSpPr>
        <p:spPr>
          <a:xfrm flipH="1">
            <a:off x="2089213" y="2559800"/>
            <a:ext cx="360000" cy="1003500"/>
          </a:xfrm>
          <a:prstGeom prst="straightConnector1">
            <a:avLst/>
          </a:prstGeom>
          <a:noFill/>
          <a:ln w="9525" cap="flat" cmpd="sng">
            <a:solidFill>
              <a:schemeClr val="dk2"/>
            </a:solidFill>
            <a:prstDash val="solid"/>
            <a:round/>
            <a:headEnd type="none" w="med" len="med"/>
            <a:tailEnd type="none" w="med" len="med"/>
          </a:ln>
        </p:spPr>
      </p:cxnSp>
      <p:cxnSp>
        <p:nvCxnSpPr>
          <p:cNvPr id="299" name="Google Shape;299;p31"/>
          <p:cNvCxnSpPr>
            <a:stCxn id="242" idx="2"/>
            <a:endCxn id="261" idx="0"/>
          </p:cNvCxnSpPr>
          <p:nvPr/>
        </p:nvCxnSpPr>
        <p:spPr>
          <a:xfrm flipH="1">
            <a:off x="4036184" y="4365000"/>
            <a:ext cx="76500" cy="269100"/>
          </a:xfrm>
          <a:prstGeom prst="straightConnector1">
            <a:avLst/>
          </a:prstGeom>
          <a:noFill/>
          <a:ln w="9525" cap="flat" cmpd="sng">
            <a:solidFill>
              <a:schemeClr val="dk2"/>
            </a:solidFill>
            <a:prstDash val="solid"/>
            <a:round/>
            <a:headEnd type="none" w="med" len="med"/>
            <a:tailEnd type="none" w="med" len="med"/>
          </a:ln>
        </p:spPr>
      </p:cxnSp>
      <p:cxnSp>
        <p:nvCxnSpPr>
          <p:cNvPr id="300" name="Google Shape;300;p31"/>
          <p:cNvCxnSpPr>
            <a:stCxn id="242" idx="2"/>
            <a:endCxn id="262" idx="0"/>
          </p:cNvCxnSpPr>
          <p:nvPr/>
        </p:nvCxnSpPr>
        <p:spPr>
          <a:xfrm>
            <a:off x="4112684" y="4365000"/>
            <a:ext cx="177000" cy="26910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1"/>
          <p:cNvCxnSpPr>
            <a:stCxn id="242" idx="2"/>
            <a:endCxn id="263" idx="0"/>
          </p:cNvCxnSpPr>
          <p:nvPr/>
        </p:nvCxnSpPr>
        <p:spPr>
          <a:xfrm>
            <a:off x="4112684" y="4365000"/>
            <a:ext cx="430500" cy="269100"/>
          </a:xfrm>
          <a:prstGeom prst="straightConnector1">
            <a:avLst/>
          </a:prstGeom>
          <a:noFill/>
          <a:ln w="9525" cap="flat" cmpd="sng">
            <a:solidFill>
              <a:schemeClr val="dk2"/>
            </a:solidFill>
            <a:prstDash val="solid"/>
            <a:round/>
            <a:headEnd type="none" w="med" len="med"/>
            <a:tailEnd type="none" w="med" len="med"/>
          </a:ln>
        </p:spPr>
      </p:cxnSp>
      <p:cxnSp>
        <p:nvCxnSpPr>
          <p:cNvPr id="302" name="Google Shape;302;p31"/>
          <p:cNvCxnSpPr>
            <a:stCxn id="242" idx="2"/>
            <a:endCxn id="264" idx="0"/>
          </p:cNvCxnSpPr>
          <p:nvPr/>
        </p:nvCxnSpPr>
        <p:spPr>
          <a:xfrm>
            <a:off x="4112684" y="4365000"/>
            <a:ext cx="684000" cy="269100"/>
          </a:xfrm>
          <a:prstGeom prst="straightConnector1">
            <a:avLst/>
          </a:prstGeom>
          <a:noFill/>
          <a:ln w="9525" cap="flat" cmpd="sng">
            <a:solidFill>
              <a:schemeClr val="dk2"/>
            </a:solidFill>
            <a:prstDash val="solid"/>
            <a:round/>
            <a:headEnd type="none" w="med" len="med"/>
            <a:tailEnd type="none" w="med" len="med"/>
          </a:ln>
        </p:spPr>
      </p:cxnSp>
      <p:cxnSp>
        <p:nvCxnSpPr>
          <p:cNvPr id="303" name="Google Shape;303;p31"/>
          <p:cNvCxnSpPr>
            <a:stCxn id="239" idx="0"/>
            <a:endCxn id="256" idx="2"/>
          </p:cNvCxnSpPr>
          <p:nvPr/>
        </p:nvCxnSpPr>
        <p:spPr>
          <a:xfrm rot="10800000" flipH="1">
            <a:off x="6007279" y="509200"/>
            <a:ext cx="444000" cy="245400"/>
          </a:xfrm>
          <a:prstGeom prst="straightConnector1">
            <a:avLst/>
          </a:prstGeom>
          <a:noFill/>
          <a:ln w="9525" cap="flat" cmpd="sng">
            <a:solidFill>
              <a:schemeClr val="dk2"/>
            </a:solidFill>
            <a:prstDash val="solid"/>
            <a:round/>
            <a:headEnd type="none" w="med" len="med"/>
            <a:tailEnd type="none" w="med" len="med"/>
          </a:ln>
        </p:spPr>
      </p:cxnSp>
      <p:cxnSp>
        <p:nvCxnSpPr>
          <p:cNvPr id="304" name="Google Shape;304;p31"/>
          <p:cNvCxnSpPr>
            <a:stCxn id="239" idx="0"/>
            <a:endCxn id="255" idx="2"/>
          </p:cNvCxnSpPr>
          <p:nvPr/>
        </p:nvCxnSpPr>
        <p:spPr>
          <a:xfrm rot="10800000" flipH="1">
            <a:off x="6007279" y="509200"/>
            <a:ext cx="190500" cy="245400"/>
          </a:xfrm>
          <a:prstGeom prst="straightConnector1">
            <a:avLst/>
          </a:prstGeom>
          <a:noFill/>
          <a:ln w="9525" cap="flat" cmpd="sng">
            <a:solidFill>
              <a:schemeClr val="dk2"/>
            </a:solidFill>
            <a:prstDash val="solid"/>
            <a:round/>
            <a:headEnd type="none" w="med" len="med"/>
            <a:tailEnd type="none" w="med" len="med"/>
          </a:ln>
        </p:spPr>
      </p:cxnSp>
      <p:cxnSp>
        <p:nvCxnSpPr>
          <p:cNvPr id="305" name="Google Shape;305;p31"/>
          <p:cNvCxnSpPr>
            <a:stCxn id="239" idx="0"/>
            <a:endCxn id="254" idx="2"/>
          </p:cNvCxnSpPr>
          <p:nvPr/>
        </p:nvCxnSpPr>
        <p:spPr>
          <a:xfrm rot="10800000">
            <a:off x="5944279" y="509200"/>
            <a:ext cx="63000" cy="245400"/>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31"/>
          <p:cNvCxnSpPr>
            <a:stCxn id="239" idx="0"/>
            <a:endCxn id="253" idx="2"/>
          </p:cNvCxnSpPr>
          <p:nvPr/>
        </p:nvCxnSpPr>
        <p:spPr>
          <a:xfrm rot="10800000">
            <a:off x="5690779" y="509200"/>
            <a:ext cx="316500" cy="245400"/>
          </a:xfrm>
          <a:prstGeom prst="straightConnector1">
            <a:avLst/>
          </a:prstGeom>
          <a:noFill/>
          <a:ln w="9525" cap="flat" cmpd="sng">
            <a:solidFill>
              <a:schemeClr val="dk2"/>
            </a:solidFill>
            <a:prstDash val="solid"/>
            <a:round/>
            <a:headEnd type="none" w="med" len="med"/>
            <a:tailEnd type="none" w="med" len="med"/>
          </a:ln>
        </p:spPr>
      </p:cxnSp>
      <p:cxnSp>
        <p:nvCxnSpPr>
          <p:cNvPr id="307" name="Google Shape;307;p31"/>
          <p:cNvCxnSpPr>
            <a:stCxn id="238" idx="0"/>
            <a:endCxn id="252" idx="2"/>
          </p:cNvCxnSpPr>
          <p:nvPr/>
        </p:nvCxnSpPr>
        <p:spPr>
          <a:xfrm rot="10800000" flipH="1">
            <a:off x="4112661" y="509200"/>
            <a:ext cx="717900" cy="245400"/>
          </a:xfrm>
          <a:prstGeom prst="straightConnector1">
            <a:avLst/>
          </a:prstGeom>
          <a:noFill/>
          <a:ln w="9525" cap="flat" cmpd="sng">
            <a:solidFill>
              <a:schemeClr val="dk2"/>
            </a:solidFill>
            <a:prstDash val="solid"/>
            <a:round/>
            <a:headEnd type="none" w="med" len="med"/>
            <a:tailEnd type="none" w="med" len="med"/>
          </a:ln>
        </p:spPr>
      </p:cxnSp>
      <p:cxnSp>
        <p:nvCxnSpPr>
          <p:cNvPr id="308" name="Google Shape;308;p31"/>
          <p:cNvCxnSpPr>
            <a:stCxn id="238" idx="0"/>
            <a:endCxn id="251" idx="2"/>
          </p:cNvCxnSpPr>
          <p:nvPr/>
        </p:nvCxnSpPr>
        <p:spPr>
          <a:xfrm rot="10800000" flipH="1">
            <a:off x="4112661" y="509200"/>
            <a:ext cx="464400" cy="245400"/>
          </a:xfrm>
          <a:prstGeom prst="straightConnector1">
            <a:avLst/>
          </a:prstGeom>
          <a:noFill/>
          <a:ln w="9525" cap="flat" cmpd="sng">
            <a:solidFill>
              <a:schemeClr val="dk2"/>
            </a:solidFill>
            <a:prstDash val="solid"/>
            <a:round/>
            <a:headEnd type="none" w="med" len="med"/>
            <a:tailEnd type="none" w="med" len="med"/>
          </a:ln>
        </p:spPr>
      </p:cxnSp>
      <p:cxnSp>
        <p:nvCxnSpPr>
          <p:cNvPr id="309" name="Google Shape;309;p31"/>
          <p:cNvCxnSpPr>
            <a:stCxn id="238" idx="0"/>
            <a:endCxn id="250" idx="2"/>
          </p:cNvCxnSpPr>
          <p:nvPr/>
        </p:nvCxnSpPr>
        <p:spPr>
          <a:xfrm rot="10800000" flipH="1">
            <a:off x="4112661" y="509200"/>
            <a:ext cx="210900" cy="245400"/>
          </a:xfrm>
          <a:prstGeom prst="straightConnector1">
            <a:avLst/>
          </a:prstGeom>
          <a:noFill/>
          <a:ln w="9525" cap="flat" cmpd="sng">
            <a:solidFill>
              <a:schemeClr val="dk2"/>
            </a:solidFill>
            <a:prstDash val="solid"/>
            <a:round/>
            <a:headEnd type="none" w="med" len="med"/>
            <a:tailEnd type="none" w="med" len="med"/>
          </a:ln>
        </p:spPr>
      </p:cxnSp>
      <p:cxnSp>
        <p:nvCxnSpPr>
          <p:cNvPr id="310" name="Google Shape;310;p31"/>
          <p:cNvCxnSpPr>
            <a:stCxn id="238" idx="0"/>
            <a:endCxn id="249" idx="2"/>
          </p:cNvCxnSpPr>
          <p:nvPr/>
        </p:nvCxnSpPr>
        <p:spPr>
          <a:xfrm rot="10800000">
            <a:off x="4070061" y="509200"/>
            <a:ext cx="42600" cy="245400"/>
          </a:xfrm>
          <a:prstGeom prst="straightConnector1">
            <a:avLst/>
          </a:prstGeom>
          <a:noFill/>
          <a:ln w="9525" cap="flat" cmpd="sng">
            <a:solidFill>
              <a:schemeClr val="dk2"/>
            </a:solidFill>
            <a:prstDash val="solid"/>
            <a:round/>
            <a:headEnd type="none" w="med" len="med"/>
            <a:tailEnd type="none" w="med" len="med"/>
          </a:ln>
        </p:spPr>
      </p:cxnSp>
      <p:cxnSp>
        <p:nvCxnSpPr>
          <p:cNvPr id="311" name="Google Shape;311;p31"/>
          <p:cNvCxnSpPr>
            <a:stCxn id="245" idx="3"/>
            <a:endCxn id="273" idx="1"/>
          </p:cNvCxnSpPr>
          <p:nvPr/>
        </p:nvCxnSpPr>
        <p:spPr>
          <a:xfrm>
            <a:off x="7620738" y="3474953"/>
            <a:ext cx="271800" cy="266100"/>
          </a:xfrm>
          <a:prstGeom prst="straightConnector1">
            <a:avLst/>
          </a:prstGeom>
          <a:noFill/>
          <a:ln w="9525" cap="flat" cmpd="sng">
            <a:solidFill>
              <a:schemeClr val="dk2"/>
            </a:solidFill>
            <a:prstDash val="solid"/>
            <a:round/>
            <a:headEnd type="none" w="med" len="med"/>
            <a:tailEnd type="none" w="med" len="med"/>
          </a:ln>
        </p:spPr>
      </p:cxnSp>
      <p:cxnSp>
        <p:nvCxnSpPr>
          <p:cNvPr id="312" name="Google Shape;312;p31"/>
          <p:cNvCxnSpPr>
            <a:stCxn id="245" idx="3"/>
            <a:endCxn id="272" idx="1"/>
          </p:cNvCxnSpPr>
          <p:nvPr/>
        </p:nvCxnSpPr>
        <p:spPr>
          <a:xfrm>
            <a:off x="7620738" y="3474953"/>
            <a:ext cx="271800" cy="3300"/>
          </a:xfrm>
          <a:prstGeom prst="straightConnector1">
            <a:avLst/>
          </a:prstGeom>
          <a:noFill/>
          <a:ln w="9525" cap="flat" cmpd="sng">
            <a:solidFill>
              <a:schemeClr val="dk2"/>
            </a:solidFill>
            <a:prstDash val="solid"/>
            <a:round/>
            <a:headEnd type="none" w="med" len="med"/>
            <a:tailEnd type="none" w="med" len="med"/>
          </a:ln>
        </p:spPr>
      </p:cxnSp>
      <p:cxnSp>
        <p:nvCxnSpPr>
          <p:cNvPr id="313" name="Google Shape;313;p31"/>
          <p:cNvCxnSpPr>
            <a:stCxn id="245" idx="3"/>
            <a:endCxn id="271" idx="1"/>
          </p:cNvCxnSpPr>
          <p:nvPr/>
        </p:nvCxnSpPr>
        <p:spPr>
          <a:xfrm rot="10800000" flipH="1">
            <a:off x="7620738" y="3204953"/>
            <a:ext cx="271800" cy="27000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31"/>
          <p:cNvCxnSpPr>
            <a:stCxn id="244" idx="3"/>
            <a:endCxn id="270" idx="1"/>
          </p:cNvCxnSpPr>
          <p:nvPr/>
        </p:nvCxnSpPr>
        <p:spPr>
          <a:xfrm>
            <a:off x="7620738" y="2567915"/>
            <a:ext cx="271800" cy="275700"/>
          </a:xfrm>
          <a:prstGeom prst="straightConnector1">
            <a:avLst/>
          </a:prstGeom>
          <a:noFill/>
          <a:ln w="9525" cap="flat" cmpd="sng">
            <a:solidFill>
              <a:schemeClr val="dk2"/>
            </a:solidFill>
            <a:prstDash val="solid"/>
            <a:round/>
            <a:headEnd type="none" w="med" len="med"/>
            <a:tailEnd type="none" w="med" len="med"/>
          </a:ln>
        </p:spPr>
      </p:cxnSp>
      <p:cxnSp>
        <p:nvCxnSpPr>
          <p:cNvPr id="315" name="Google Shape;315;p31"/>
          <p:cNvCxnSpPr>
            <a:stCxn id="244" idx="3"/>
            <a:endCxn id="269" idx="1"/>
          </p:cNvCxnSpPr>
          <p:nvPr/>
        </p:nvCxnSpPr>
        <p:spPr>
          <a:xfrm>
            <a:off x="7620738" y="2567915"/>
            <a:ext cx="271800" cy="2400"/>
          </a:xfrm>
          <a:prstGeom prst="straightConnector1">
            <a:avLst/>
          </a:prstGeom>
          <a:noFill/>
          <a:ln w="9525" cap="flat" cmpd="sng">
            <a:solidFill>
              <a:schemeClr val="dk2"/>
            </a:solidFill>
            <a:prstDash val="solid"/>
            <a:round/>
            <a:headEnd type="none" w="med" len="med"/>
            <a:tailEnd type="none" w="med" len="med"/>
          </a:ln>
        </p:spPr>
      </p:cxnSp>
      <p:cxnSp>
        <p:nvCxnSpPr>
          <p:cNvPr id="316" name="Google Shape;316;p31"/>
          <p:cNvCxnSpPr>
            <a:stCxn id="244" idx="3"/>
            <a:endCxn id="268" idx="1"/>
          </p:cNvCxnSpPr>
          <p:nvPr/>
        </p:nvCxnSpPr>
        <p:spPr>
          <a:xfrm rot="10800000" flipH="1">
            <a:off x="7620738" y="2283215"/>
            <a:ext cx="271800" cy="284700"/>
          </a:xfrm>
          <a:prstGeom prst="straightConnector1">
            <a:avLst/>
          </a:prstGeom>
          <a:noFill/>
          <a:ln w="9525" cap="flat" cmpd="sng">
            <a:solidFill>
              <a:schemeClr val="dk2"/>
            </a:solidFill>
            <a:prstDash val="solid"/>
            <a:round/>
            <a:headEnd type="none" w="med" len="med"/>
            <a:tailEnd type="none" w="med" len="med"/>
          </a:ln>
        </p:spPr>
      </p:cxnSp>
      <p:cxnSp>
        <p:nvCxnSpPr>
          <p:cNvPr id="317" name="Google Shape;317;p31"/>
          <p:cNvCxnSpPr>
            <a:stCxn id="243" idx="3"/>
            <a:endCxn id="267" idx="1"/>
          </p:cNvCxnSpPr>
          <p:nvPr/>
        </p:nvCxnSpPr>
        <p:spPr>
          <a:xfrm>
            <a:off x="7620738" y="1578688"/>
            <a:ext cx="271800" cy="267900"/>
          </a:xfrm>
          <a:prstGeom prst="straightConnector1">
            <a:avLst/>
          </a:prstGeom>
          <a:noFill/>
          <a:ln w="9525" cap="flat" cmpd="sng">
            <a:solidFill>
              <a:schemeClr val="dk2"/>
            </a:solidFill>
            <a:prstDash val="solid"/>
            <a:round/>
            <a:headEnd type="none" w="med" len="med"/>
            <a:tailEnd type="none" w="med" len="med"/>
          </a:ln>
        </p:spPr>
      </p:cxnSp>
      <p:cxnSp>
        <p:nvCxnSpPr>
          <p:cNvPr id="318" name="Google Shape;318;p31"/>
          <p:cNvCxnSpPr>
            <a:stCxn id="243" idx="3"/>
            <a:endCxn id="266" idx="1"/>
          </p:cNvCxnSpPr>
          <p:nvPr/>
        </p:nvCxnSpPr>
        <p:spPr>
          <a:xfrm rot="10800000" flipH="1">
            <a:off x="7620738" y="1573588"/>
            <a:ext cx="271800" cy="5100"/>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31"/>
          <p:cNvCxnSpPr>
            <a:stCxn id="243" idx="3"/>
            <a:endCxn id="265" idx="1"/>
          </p:cNvCxnSpPr>
          <p:nvPr/>
        </p:nvCxnSpPr>
        <p:spPr>
          <a:xfrm rot="10800000" flipH="1">
            <a:off x="7620738" y="1310788"/>
            <a:ext cx="271800" cy="267900"/>
          </a:xfrm>
          <a:prstGeom prst="straightConnector1">
            <a:avLst/>
          </a:prstGeom>
          <a:noFill/>
          <a:ln w="9525" cap="flat" cmpd="sng">
            <a:solidFill>
              <a:schemeClr val="dk2"/>
            </a:solidFill>
            <a:prstDash val="solid"/>
            <a:round/>
            <a:headEnd type="none" w="med" len="med"/>
            <a:tailEnd type="none" w="med" len="med"/>
          </a:ln>
        </p:spPr>
      </p:cxnSp>
      <p:cxnSp>
        <p:nvCxnSpPr>
          <p:cNvPr id="320" name="Google Shape;320;p31"/>
          <p:cNvCxnSpPr>
            <a:stCxn id="248" idx="1"/>
            <a:endCxn id="279" idx="3"/>
          </p:cNvCxnSpPr>
          <p:nvPr/>
        </p:nvCxnSpPr>
        <p:spPr>
          <a:xfrm flipH="1">
            <a:off x="1251288" y="3563275"/>
            <a:ext cx="254400" cy="2733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31"/>
          <p:cNvCxnSpPr>
            <a:stCxn id="248" idx="1"/>
            <a:endCxn id="278" idx="3"/>
          </p:cNvCxnSpPr>
          <p:nvPr/>
        </p:nvCxnSpPr>
        <p:spPr>
          <a:xfrm rot="10800000">
            <a:off x="1251288" y="3563275"/>
            <a:ext cx="254400" cy="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31"/>
          <p:cNvCxnSpPr>
            <a:stCxn id="248" idx="1"/>
            <a:endCxn id="277" idx="3"/>
          </p:cNvCxnSpPr>
          <p:nvPr/>
        </p:nvCxnSpPr>
        <p:spPr>
          <a:xfrm rot="10800000">
            <a:off x="1251288" y="3300475"/>
            <a:ext cx="254400" cy="2628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1"/>
          <p:cNvCxnSpPr>
            <a:stCxn id="247" idx="1"/>
            <a:endCxn id="282" idx="3"/>
          </p:cNvCxnSpPr>
          <p:nvPr/>
        </p:nvCxnSpPr>
        <p:spPr>
          <a:xfrm flipH="1">
            <a:off x="1251288" y="2554750"/>
            <a:ext cx="254400" cy="2595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31"/>
          <p:cNvCxnSpPr>
            <a:stCxn id="247" idx="1"/>
            <a:endCxn id="281" idx="3"/>
          </p:cNvCxnSpPr>
          <p:nvPr/>
        </p:nvCxnSpPr>
        <p:spPr>
          <a:xfrm rot="10800000">
            <a:off x="1251288" y="2541250"/>
            <a:ext cx="254400" cy="135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31"/>
          <p:cNvCxnSpPr>
            <a:stCxn id="247" idx="1"/>
            <a:endCxn id="280" idx="3"/>
          </p:cNvCxnSpPr>
          <p:nvPr/>
        </p:nvCxnSpPr>
        <p:spPr>
          <a:xfrm rot="10800000">
            <a:off x="1251288" y="2278150"/>
            <a:ext cx="254400" cy="2766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31"/>
          <p:cNvCxnSpPr>
            <a:stCxn id="246" idx="1"/>
            <a:endCxn id="276" idx="3"/>
          </p:cNvCxnSpPr>
          <p:nvPr/>
        </p:nvCxnSpPr>
        <p:spPr>
          <a:xfrm flipH="1">
            <a:off x="1251288" y="1457763"/>
            <a:ext cx="254400" cy="271800"/>
          </a:xfrm>
          <a:prstGeom prst="straightConnector1">
            <a:avLst/>
          </a:prstGeom>
          <a:noFill/>
          <a:ln w="9525" cap="flat" cmpd="sng">
            <a:solidFill>
              <a:schemeClr val="dk2"/>
            </a:solidFill>
            <a:prstDash val="solid"/>
            <a:round/>
            <a:headEnd type="none" w="med" len="med"/>
            <a:tailEnd type="none" w="med" len="med"/>
          </a:ln>
        </p:spPr>
      </p:cxnSp>
      <p:cxnSp>
        <p:nvCxnSpPr>
          <p:cNvPr id="327" name="Google Shape;327;p31"/>
          <p:cNvCxnSpPr>
            <a:stCxn id="246" idx="1"/>
            <a:endCxn id="275" idx="3"/>
          </p:cNvCxnSpPr>
          <p:nvPr/>
        </p:nvCxnSpPr>
        <p:spPr>
          <a:xfrm rot="10800000">
            <a:off x="1251288" y="1456263"/>
            <a:ext cx="254400" cy="15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31"/>
          <p:cNvCxnSpPr>
            <a:stCxn id="246" idx="1"/>
            <a:endCxn id="274" idx="3"/>
          </p:cNvCxnSpPr>
          <p:nvPr/>
        </p:nvCxnSpPr>
        <p:spPr>
          <a:xfrm rot="10800000">
            <a:off x="1251288" y="1193463"/>
            <a:ext cx="254400" cy="264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Neler Kazandım? (Gelişen Yetkinlikler)</a:t>
            </a:r>
            <a:endParaRPr b="1">
              <a:latin typeface="Comfortaa"/>
              <a:ea typeface="Comfortaa"/>
              <a:cs typeface="Comfortaa"/>
              <a:sym typeface="Comfortaa"/>
            </a:endParaRPr>
          </a:p>
        </p:txBody>
      </p:sp>
      <p:sp>
        <p:nvSpPr>
          <p:cNvPr id="334" name="Google Shape;334;p32"/>
          <p:cNvSpPr txBox="1">
            <a:spLocks noGrp="1"/>
          </p:cNvSpPr>
          <p:nvPr>
            <p:ph type="body" idx="1"/>
          </p:nvPr>
        </p:nvSpPr>
        <p:spPr>
          <a:xfrm>
            <a:off x="311700" y="1456550"/>
            <a:ext cx="8520600" cy="33162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Font typeface="Comfortaa"/>
              <a:buChar char="●"/>
            </a:pPr>
            <a:r>
              <a:rPr lang="en-GB" b="1">
                <a:latin typeface="Comfortaa"/>
                <a:ea typeface="Comfortaa"/>
                <a:cs typeface="Comfortaa"/>
                <a:sym typeface="Comfortaa"/>
              </a:rPr>
              <a:t>Saksının </a:t>
            </a:r>
            <a:r>
              <a:rPr lang="en-GB" b="1">
                <a:solidFill>
                  <a:srgbClr val="0000FF"/>
                </a:solidFill>
                <a:highlight>
                  <a:srgbClr val="F1C232"/>
                </a:highlight>
                <a:latin typeface="Comfortaa"/>
                <a:ea typeface="Comfortaa"/>
                <a:cs typeface="Comfortaa"/>
                <a:sym typeface="Comfortaa"/>
              </a:rPr>
              <a:t>paslanmış kısımlar</a:t>
            </a:r>
            <a:r>
              <a:rPr lang="en-GB" b="1">
                <a:latin typeface="Comfortaa"/>
                <a:ea typeface="Comfortaa"/>
                <a:cs typeface="Comfortaa"/>
                <a:sym typeface="Comfortaa"/>
              </a:rPr>
              <a:t>ı işlemeye başladı.</a:t>
            </a:r>
            <a:endParaRPr b="1">
              <a:latin typeface="Comfortaa"/>
              <a:ea typeface="Comfortaa"/>
              <a:cs typeface="Comfortaa"/>
              <a:sym typeface="Comfortaa"/>
            </a:endParaRPr>
          </a:p>
          <a:p>
            <a:pPr marL="457200" lvl="0" indent="-342900" algn="l" rtl="0">
              <a:lnSpc>
                <a:spcPct val="200000"/>
              </a:lnSpc>
              <a:spcBef>
                <a:spcPts val="0"/>
              </a:spcBef>
              <a:spcAft>
                <a:spcPts val="0"/>
              </a:spcAft>
              <a:buSzPts val="1800"/>
              <a:buFont typeface="Comfortaa"/>
              <a:buChar char="●"/>
            </a:pPr>
            <a:r>
              <a:rPr lang="en-GB" b="1">
                <a:latin typeface="Comfortaa"/>
                <a:ea typeface="Comfortaa"/>
                <a:cs typeface="Comfortaa"/>
                <a:sym typeface="Comfortaa"/>
              </a:rPr>
              <a:t>Bir </a:t>
            </a:r>
            <a:r>
              <a:rPr lang="en-GB" b="1">
                <a:solidFill>
                  <a:srgbClr val="FFFFFF"/>
                </a:solidFill>
                <a:highlight>
                  <a:schemeClr val="accent5"/>
                </a:highlight>
                <a:latin typeface="Comfortaa"/>
                <a:ea typeface="Comfortaa"/>
                <a:cs typeface="Comfortaa"/>
                <a:sym typeface="Comfortaa"/>
              </a:rPr>
              <a:t>oyun motoru</a:t>
            </a:r>
            <a:r>
              <a:rPr lang="en-GB" b="1">
                <a:latin typeface="Comfortaa"/>
                <a:ea typeface="Comfortaa"/>
                <a:cs typeface="Comfortaa"/>
                <a:sym typeface="Comfortaa"/>
              </a:rPr>
              <a:t>nun olmazsa olmazlarını öğrendim.</a:t>
            </a:r>
            <a:endParaRPr b="1">
              <a:latin typeface="Comfortaa"/>
              <a:ea typeface="Comfortaa"/>
              <a:cs typeface="Comfortaa"/>
              <a:sym typeface="Comfortaa"/>
            </a:endParaRPr>
          </a:p>
          <a:p>
            <a:pPr marL="457200" lvl="0" indent="-342900" algn="l" rtl="0">
              <a:lnSpc>
                <a:spcPct val="200000"/>
              </a:lnSpc>
              <a:spcBef>
                <a:spcPts val="0"/>
              </a:spcBef>
              <a:spcAft>
                <a:spcPts val="0"/>
              </a:spcAft>
              <a:buSzPts val="1800"/>
              <a:buFont typeface="Comfortaa"/>
              <a:buChar char="●"/>
            </a:pPr>
            <a:r>
              <a:rPr lang="en-GB" b="1">
                <a:solidFill>
                  <a:srgbClr val="FFFF00"/>
                </a:solidFill>
                <a:highlight>
                  <a:srgbClr val="9900FF"/>
                </a:highlight>
                <a:latin typeface="Comfortaa"/>
                <a:ea typeface="Comfortaa"/>
                <a:cs typeface="Comfortaa"/>
                <a:sym typeface="Comfortaa"/>
              </a:rPr>
              <a:t>“Game Design Document hazırlamak zor işmiş”</a:t>
            </a:r>
            <a:r>
              <a:rPr lang="en-GB" b="1">
                <a:solidFill>
                  <a:schemeClr val="dk1"/>
                </a:solidFill>
                <a:latin typeface="Comfortaa"/>
                <a:ea typeface="Comfortaa"/>
                <a:cs typeface="Comfortaa"/>
                <a:sym typeface="Comfortaa"/>
              </a:rPr>
              <a:t> </a:t>
            </a:r>
            <a:r>
              <a:rPr lang="en-GB" b="1">
                <a:latin typeface="Comfortaa"/>
                <a:ea typeface="Comfortaa"/>
                <a:cs typeface="Comfortaa"/>
                <a:sym typeface="Comfortaa"/>
              </a:rPr>
              <a:t>dedim!</a:t>
            </a:r>
            <a:endParaRPr b="1">
              <a:latin typeface="Comfortaa"/>
              <a:ea typeface="Comfortaa"/>
              <a:cs typeface="Comfortaa"/>
              <a:sym typeface="Comfortaa"/>
            </a:endParaRPr>
          </a:p>
          <a:p>
            <a:pPr marL="457200" lvl="0" indent="-342900" algn="l" rtl="0">
              <a:lnSpc>
                <a:spcPct val="200000"/>
              </a:lnSpc>
              <a:spcBef>
                <a:spcPts val="0"/>
              </a:spcBef>
              <a:spcAft>
                <a:spcPts val="0"/>
              </a:spcAft>
              <a:buSzPts val="1800"/>
              <a:buFont typeface="Comfortaa"/>
              <a:buChar char="●"/>
            </a:pPr>
            <a:r>
              <a:rPr lang="en-GB" b="1">
                <a:solidFill>
                  <a:srgbClr val="F4CCCC"/>
                </a:solidFill>
                <a:highlight>
                  <a:srgbClr val="741B47"/>
                </a:highlight>
                <a:latin typeface="Comfortaa"/>
                <a:ea typeface="Comfortaa"/>
                <a:cs typeface="Comfortaa"/>
                <a:sym typeface="Comfortaa"/>
              </a:rPr>
              <a:t>“Asset her şey demekmiş”</a:t>
            </a:r>
            <a:r>
              <a:rPr lang="en-GB" b="1">
                <a:latin typeface="Comfortaa"/>
                <a:ea typeface="Comfortaa"/>
                <a:cs typeface="Comfortaa"/>
                <a:sym typeface="Comfortaa"/>
              </a:rPr>
              <a:t> diye tekrar ettim.</a:t>
            </a:r>
            <a:endParaRPr b="1">
              <a:latin typeface="Comfortaa"/>
              <a:ea typeface="Comfortaa"/>
              <a:cs typeface="Comfortaa"/>
              <a:sym typeface="Comfortaa"/>
            </a:endParaRPr>
          </a:p>
          <a:p>
            <a:pPr marL="457200" lvl="0" indent="-342900" algn="l" rtl="0">
              <a:lnSpc>
                <a:spcPct val="200000"/>
              </a:lnSpc>
              <a:spcBef>
                <a:spcPts val="0"/>
              </a:spcBef>
              <a:spcAft>
                <a:spcPts val="0"/>
              </a:spcAft>
              <a:buSzPts val="1800"/>
              <a:buFont typeface="Comfortaa"/>
              <a:buChar char="●"/>
            </a:pPr>
            <a:r>
              <a:rPr lang="en-GB" b="1">
                <a:latin typeface="Comfortaa"/>
                <a:ea typeface="Comfortaa"/>
                <a:cs typeface="Comfortaa"/>
                <a:sym typeface="Comfortaa"/>
              </a:rPr>
              <a:t>Yaş kaç olursa olsun </a:t>
            </a:r>
            <a:r>
              <a:rPr lang="en-GB" b="1">
                <a:solidFill>
                  <a:srgbClr val="FFFFFF"/>
                </a:solidFill>
                <a:highlight>
                  <a:srgbClr val="4A86E8"/>
                </a:highlight>
                <a:latin typeface="Comfortaa"/>
                <a:ea typeface="Comfortaa"/>
                <a:cs typeface="Comfortaa"/>
                <a:sym typeface="Comfortaa"/>
              </a:rPr>
              <a:t>en keyifli işlerden birisi</a:t>
            </a:r>
            <a:r>
              <a:rPr lang="en-GB" b="1">
                <a:latin typeface="Comfortaa"/>
                <a:ea typeface="Comfortaa"/>
                <a:cs typeface="Comfortaa"/>
                <a:sym typeface="Comfortaa"/>
              </a:rPr>
              <a:t> olduğunu fark ettim.</a:t>
            </a:r>
            <a:endParaRPr b="1">
              <a:latin typeface="Comfortaa"/>
              <a:ea typeface="Comfortaa"/>
              <a:cs typeface="Comfortaa"/>
              <a:sym typeface="Comfortaa"/>
            </a:endParaRPr>
          </a:p>
        </p:txBody>
      </p:sp>
      <p:pic>
        <p:nvPicPr>
          <p:cNvPr id="335" name="Google Shape;335;p32"/>
          <p:cNvPicPr preferRelativeResize="0"/>
          <p:nvPr/>
        </p:nvPicPr>
        <p:blipFill rotWithShape="1">
          <a:blip r:embed="rId3">
            <a:alphaModFix/>
          </a:blip>
          <a:srcRect l="33784" t="47240" r="34720"/>
          <a:stretch/>
        </p:blipFill>
        <p:spPr>
          <a:xfrm>
            <a:off x="7359025" y="835550"/>
            <a:ext cx="1619899" cy="2713651"/>
          </a:xfrm>
          <a:prstGeom prst="rect">
            <a:avLst/>
          </a:prstGeom>
          <a:noFill/>
          <a:ln>
            <a:noFill/>
          </a:ln>
        </p:spPr>
      </p:pic>
      <p:grpSp>
        <p:nvGrpSpPr>
          <p:cNvPr id="336" name="Google Shape;336;p32"/>
          <p:cNvGrpSpPr/>
          <p:nvPr/>
        </p:nvGrpSpPr>
        <p:grpSpPr>
          <a:xfrm>
            <a:off x="6969619" y="-2"/>
            <a:ext cx="2174456" cy="346276"/>
            <a:chOff x="6969619" y="-2"/>
            <a:chExt cx="2174456" cy="346276"/>
          </a:xfrm>
        </p:grpSpPr>
        <p:pic>
          <p:nvPicPr>
            <p:cNvPr id="337" name="Google Shape;337;p32"/>
            <p:cNvPicPr preferRelativeResize="0"/>
            <p:nvPr/>
          </p:nvPicPr>
          <p:blipFill rotWithShape="1">
            <a:blip r:embed="rId4">
              <a:alphaModFix/>
            </a:blip>
            <a:srcRect/>
            <a:stretch/>
          </p:blipFill>
          <p:spPr>
            <a:xfrm>
              <a:off x="6969619" y="-2"/>
              <a:ext cx="346276" cy="346276"/>
            </a:xfrm>
            <a:prstGeom prst="rect">
              <a:avLst/>
            </a:prstGeom>
            <a:noFill/>
            <a:ln>
              <a:noFill/>
            </a:ln>
          </p:spPr>
        </p:pic>
        <p:sp>
          <p:nvSpPr>
            <p:cNvPr id="338" name="Google Shape;338;p32"/>
            <p:cNvSpPr txBox="1"/>
            <p:nvPr/>
          </p:nvSpPr>
          <p:spPr>
            <a:xfrm>
              <a:off x="7247475" y="11475"/>
              <a:ext cx="1896600" cy="3231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595959"/>
                  </a:solidFill>
                  <a:latin typeface="Arial"/>
                  <a:ea typeface="Arial"/>
                  <a:cs typeface="Arial"/>
                  <a:sym typeface="Arial"/>
                </a:rPr>
                <a:t>github.com/buraksenyurt</a:t>
              </a:r>
              <a:endParaRPr sz="1200" b="0" i="0" u="none" strike="noStrike" cap="none">
                <a:solidFill>
                  <a:srgbClr val="595959"/>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5"/>
          <p:cNvPicPr preferRelativeResize="0"/>
          <p:nvPr/>
        </p:nvPicPr>
        <p:blipFill>
          <a:blip r:embed="rId3">
            <a:alphaModFix/>
          </a:blip>
          <a:stretch>
            <a:fillRect/>
          </a:stretch>
        </p:blipFill>
        <p:spPr>
          <a:xfrm>
            <a:off x="1524000" y="285750"/>
            <a:ext cx="6096000" cy="4572000"/>
          </a:xfrm>
          <a:prstGeom prst="rect">
            <a:avLst/>
          </a:prstGeom>
          <a:noFill/>
          <a:ln>
            <a:noFill/>
          </a:ln>
        </p:spPr>
      </p:pic>
      <p:pic>
        <p:nvPicPr>
          <p:cNvPr id="85" name="Google Shape;85;p15"/>
          <p:cNvPicPr preferRelativeResize="0"/>
          <p:nvPr/>
        </p:nvPicPr>
        <p:blipFill>
          <a:blip r:embed="rId4">
            <a:alphaModFix/>
          </a:blip>
          <a:stretch>
            <a:fillRect/>
          </a:stretch>
        </p:blipFill>
        <p:spPr>
          <a:xfrm>
            <a:off x="1324838" y="518625"/>
            <a:ext cx="6494326" cy="3653050"/>
          </a:xfrm>
          <a:prstGeom prst="rect">
            <a:avLst/>
          </a:prstGeom>
          <a:noFill/>
          <a:ln>
            <a:noFill/>
          </a:ln>
        </p:spPr>
      </p:pic>
      <p:grpSp>
        <p:nvGrpSpPr>
          <p:cNvPr id="86" name="Google Shape;86;p15"/>
          <p:cNvGrpSpPr/>
          <p:nvPr/>
        </p:nvGrpSpPr>
        <p:grpSpPr>
          <a:xfrm>
            <a:off x="1643550" y="148801"/>
            <a:ext cx="5856927" cy="4392699"/>
            <a:chOff x="3619987" y="148801"/>
            <a:chExt cx="5856927" cy="4392699"/>
          </a:xfrm>
        </p:grpSpPr>
        <p:grpSp>
          <p:nvGrpSpPr>
            <p:cNvPr id="87" name="Google Shape;87;p15"/>
            <p:cNvGrpSpPr/>
            <p:nvPr/>
          </p:nvGrpSpPr>
          <p:grpSpPr>
            <a:xfrm>
              <a:off x="3619987" y="148801"/>
              <a:ext cx="5856927" cy="4392699"/>
              <a:chOff x="3619987" y="148801"/>
              <a:chExt cx="5856927" cy="4392699"/>
            </a:xfrm>
          </p:grpSpPr>
          <p:pic>
            <p:nvPicPr>
              <p:cNvPr id="88" name="Google Shape;88;p15"/>
              <p:cNvPicPr preferRelativeResize="0"/>
              <p:nvPr/>
            </p:nvPicPr>
            <p:blipFill>
              <a:blip r:embed="rId5">
                <a:alphaModFix/>
              </a:blip>
              <a:stretch>
                <a:fillRect/>
              </a:stretch>
            </p:blipFill>
            <p:spPr>
              <a:xfrm>
                <a:off x="3619987" y="148801"/>
                <a:ext cx="5856927" cy="4392699"/>
              </a:xfrm>
              <a:prstGeom prst="rect">
                <a:avLst/>
              </a:prstGeom>
              <a:noFill/>
              <a:ln>
                <a:noFill/>
              </a:ln>
            </p:spPr>
          </p:pic>
          <p:sp>
            <p:nvSpPr>
              <p:cNvPr id="89" name="Google Shape;89;p15"/>
              <p:cNvSpPr/>
              <p:nvPr/>
            </p:nvSpPr>
            <p:spPr>
              <a:xfrm rot="379496">
                <a:off x="8906671" y="1470105"/>
                <a:ext cx="373071" cy="150905"/>
              </a:xfrm>
              <a:prstGeom prst="roundRect">
                <a:avLst>
                  <a:gd name="adj" fmla="val 16667"/>
                </a:avLst>
              </a:prstGeom>
              <a:solidFill>
                <a:srgbClr val="A9545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 name="Google Shape;90;p15"/>
              <p:cNvSpPr/>
              <p:nvPr/>
            </p:nvSpPr>
            <p:spPr>
              <a:xfrm rot="-262020">
                <a:off x="8018032" y="1537884"/>
                <a:ext cx="374287" cy="108326"/>
              </a:xfrm>
              <a:prstGeom prst="roundRect">
                <a:avLst>
                  <a:gd name="adj" fmla="val 16667"/>
                </a:avLst>
              </a:prstGeom>
              <a:solidFill>
                <a:srgbClr val="A9545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 name="Google Shape;91;p15"/>
              <p:cNvSpPr/>
              <p:nvPr/>
            </p:nvSpPr>
            <p:spPr>
              <a:xfrm rot="5408264">
                <a:off x="8186426" y="2953375"/>
                <a:ext cx="374401" cy="103200"/>
              </a:xfrm>
              <a:prstGeom prst="roundRect">
                <a:avLst>
                  <a:gd name="adj" fmla="val 16667"/>
                </a:avLst>
              </a:prstGeom>
              <a:solidFill>
                <a:srgbClr val="A9545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92" name="Google Shape;92;p15"/>
            <p:cNvSpPr/>
            <p:nvPr/>
          </p:nvSpPr>
          <p:spPr>
            <a:xfrm rot="4164">
              <a:off x="6749692" y="660183"/>
              <a:ext cx="743101" cy="123900"/>
            </a:xfrm>
            <a:prstGeom prst="roundRect">
              <a:avLst>
                <a:gd name="adj" fmla="val 16667"/>
              </a:avLst>
            </a:prstGeom>
            <a:solidFill>
              <a:srgbClr val="A9545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Google Shape;93;p15"/>
            <p:cNvSpPr/>
            <p:nvPr/>
          </p:nvSpPr>
          <p:spPr>
            <a:xfrm rot="-5395836">
              <a:off x="3806467" y="2058758"/>
              <a:ext cx="743101" cy="123900"/>
            </a:xfrm>
            <a:prstGeom prst="roundRect">
              <a:avLst>
                <a:gd name="adj" fmla="val 16667"/>
              </a:avLst>
            </a:prstGeom>
            <a:solidFill>
              <a:srgbClr val="A9545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94" name="Google Shape;94;p15"/>
          <p:cNvPicPr preferRelativeResize="0"/>
          <p:nvPr/>
        </p:nvPicPr>
        <p:blipFill>
          <a:blip r:embed="rId6">
            <a:alphaModFix/>
          </a:blip>
          <a:stretch>
            <a:fillRect/>
          </a:stretch>
        </p:blipFill>
        <p:spPr>
          <a:xfrm>
            <a:off x="701038" y="152400"/>
            <a:ext cx="7741920" cy="4838700"/>
          </a:xfrm>
          <a:prstGeom prst="rect">
            <a:avLst/>
          </a:prstGeom>
          <a:noFill/>
          <a:ln w="38100" cap="flat" cmpd="sng">
            <a:solidFill>
              <a:srgbClr val="FFFFFF"/>
            </a:solidFill>
            <a:prstDash val="solid"/>
            <a:round/>
            <a:headEnd type="none" w="sm" len="sm"/>
            <a:tailEnd type="none" w="sm" len="sm"/>
          </a:ln>
        </p:spPr>
      </p:pic>
      <p:pic>
        <p:nvPicPr>
          <p:cNvPr id="95" name="Google Shape;95;p15"/>
          <p:cNvPicPr preferRelativeResize="0"/>
          <p:nvPr/>
        </p:nvPicPr>
        <p:blipFill>
          <a:blip r:embed="rId7">
            <a:alphaModFix/>
          </a:blip>
          <a:stretch>
            <a:fillRect/>
          </a:stretch>
        </p:blipFill>
        <p:spPr>
          <a:xfrm>
            <a:off x="367504" y="0"/>
            <a:ext cx="8408991" cy="5143499"/>
          </a:xfrm>
          <a:prstGeom prst="rect">
            <a:avLst/>
          </a:prstGeom>
          <a:noFill/>
          <a:ln>
            <a:noFill/>
          </a:ln>
        </p:spPr>
      </p:pic>
      <p:pic>
        <p:nvPicPr>
          <p:cNvPr id="96" name="Google Shape;96;p15"/>
          <p:cNvPicPr preferRelativeResize="0"/>
          <p:nvPr/>
        </p:nvPicPr>
        <p:blipFill>
          <a:blip r:embed="rId8">
            <a:alphaModFix/>
          </a:blip>
          <a:stretch>
            <a:fillRect/>
          </a:stretch>
        </p:blipFill>
        <p:spPr>
          <a:xfrm>
            <a:off x="1706275" y="434663"/>
            <a:ext cx="5731462" cy="3820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96"/>
                                        </p:tgtEl>
                                      </p:cBhvr>
                                    </p:animEffect>
                                    <p:set>
                                      <p:cBhvr>
                                        <p:cTn id="12" dur="1" fill="hold">
                                          <p:stCondLst>
                                            <p:cond delay="1000"/>
                                          </p:stCondLst>
                                        </p:cTn>
                                        <p:tgtEl>
                                          <p:spTgt spid="9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100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95"/>
                                        </p:tgtEl>
                                      </p:cBhvr>
                                    </p:animEffect>
                                    <p:set>
                                      <p:cBhvr>
                                        <p:cTn id="21" dur="1" fill="hold">
                                          <p:stCondLst>
                                            <p:cond delay="1000"/>
                                          </p:stCondLst>
                                        </p:cTn>
                                        <p:tgtEl>
                                          <p:spTgt spid="95"/>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10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4"/>
                                        </p:tgtEl>
                                      </p:cBhvr>
                                    </p:animEffect>
                                    <p:set>
                                      <p:cBhvr>
                                        <p:cTn id="30" dur="1" fill="hold">
                                          <p:stCondLst>
                                            <p:cond delay="1000"/>
                                          </p:stCondLst>
                                        </p:cTn>
                                        <p:tgtEl>
                                          <p:spTgt spid="84"/>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2000"/>
                                        <p:tgtEl>
                                          <p:spTgt spid="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1000"/>
                                        <p:tgtEl>
                                          <p:spTgt spid="94"/>
                                        </p:tgtEl>
                                      </p:cBhvr>
                                    </p:animEffect>
                                    <p:set>
                                      <p:cBhvr>
                                        <p:cTn id="39" dur="1" fill="hold">
                                          <p:stCondLst>
                                            <p:cond delay="1000"/>
                                          </p:stCondLst>
                                        </p:cTn>
                                        <p:tgtEl>
                                          <p:spTgt spid="94"/>
                                        </p:tgtEl>
                                        <p:attrNameLst>
                                          <p:attrName>style.visibility</p:attrName>
                                        </p:attrNameLst>
                                      </p:cBhvr>
                                      <p:to>
                                        <p:strVal val="hidden"/>
                                      </p:to>
                                    </p:se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20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1000"/>
                                        <p:tgtEl>
                                          <p:spTgt spid="86"/>
                                        </p:tgtEl>
                                      </p:cBhvr>
                                    </p:animEffect>
                                    <p:set>
                                      <p:cBhvr>
                                        <p:cTn id="48" dur="1" fill="hold">
                                          <p:stCondLst>
                                            <p:cond delay="1000"/>
                                          </p:stCondLst>
                                        </p:cTn>
                                        <p:tgtEl>
                                          <p:spTgt spid="86"/>
                                        </p:tgtEl>
                                        <p:attrNameLst>
                                          <p:attrName>style.visibility</p:attrName>
                                        </p:attrNameLst>
                                      </p:cBhvr>
                                      <p:to>
                                        <p:strVal val="hidden"/>
                                      </p:to>
                                    </p:set>
                                  </p:childTnLst>
                                </p:cTn>
                              </p:par>
                            </p:childTnLst>
                          </p:cTn>
                        </p:par>
                        <p:par>
                          <p:cTn id="49" fill="hold">
                            <p:stCondLst>
                              <p:cond delay="1000"/>
                            </p:stCondLst>
                            <p:childTnLst>
                              <p:par>
                                <p:cTn id="50" presetID="10" presetClass="entr" presetSubtype="0" fill="hold" nodeType="after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fade">
                                      <p:cBhvr>
                                        <p:cTn id="52" dur="2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
        <p:cNvGrpSpPr/>
        <p:nvPr/>
      </p:nvGrpSpPr>
      <p:grpSpPr>
        <a:xfrm>
          <a:off x="0" y="0"/>
          <a:ext cx="0" cy="0"/>
          <a:chOff x="0" y="0"/>
          <a:chExt cx="0" cy="0"/>
        </a:xfrm>
      </p:grpSpPr>
      <p:pic>
        <p:nvPicPr>
          <p:cNvPr id="343" name="Google Shape;343;p33"/>
          <p:cNvPicPr preferRelativeResize="0"/>
          <p:nvPr/>
        </p:nvPicPr>
        <p:blipFill rotWithShape="1">
          <a:blip r:embed="rId3">
            <a:alphaModFix/>
          </a:blip>
          <a:srcRect l="3262" r="2184"/>
          <a:stretch/>
        </p:blipFill>
        <p:spPr>
          <a:xfrm>
            <a:off x="1521925" y="152400"/>
            <a:ext cx="6100150"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Kaynaklar</a:t>
            </a:r>
            <a:endParaRPr b="1">
              <a:latin typeface="Comfortaa"/>
              <a:ea typeface="Comfortaa"/>
              <a:cs typeface="Comfortaa"/>
              <a:sym typeface="Comfortaa"/>
            </a:endParaRPr>
          </a:p>
        </p:txBody>
      </p:sp>
      <p:sp>
        <p:nvSpPr>
          <p:cNvPr id="349" name="Google Shape;349;p34"/>
          <p:cNvSpPr txBox="1">
            <a:spLocks noGrp="1"/>
          </p:cNvSpPr>
          <p:nvPr>
            <p:ph type="body" idx="1"/>
          </p:nvPr>
        </p:nvSpPr>
        <p:spPr>
          <a:xfrm>
            <a:off x="311700" y="1152475"/>
            <a:ext cx="5457000" cy="282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b="1" u="sng">
                <a:solidFill>
                  <a:schemeClr val="hlink"/>
                </a:solidFill>
                <a:latin typeface="Comfortaa"/>
                <a:ea typeface="Comfortaa"/>
                <a:cs typeface="Comfortaa"/>
                <a:sym typeface="Comfortaa"/>
                <a:hlinkClick r:id="rId3"/>
              </a:rPr>
              <a:t>List of video games considered the best - Wikipedia</a:t>
            </a:r>
            <a:endParaRPr sz="1600" b="1">
              <a:latin typeface="Comfortaa"/>
              <a:ea typeface="Comfortaa"/>
              <a:cs typeface="Comfortaa"/>
              <a:sym typeface="Comfortaa"/>
            </a:endParaRPr>
          </a:p>
          <a:p>
            <a:pPr marL="0" lvl="0" indent="0" algn="l" rtl="0">
              <a:spcBef>
                <a:spcPts val="1200"/>
              </a:spcBef>
              <a:spcAft>
                <a:spcPts val="0"/>
              </a:spcAft>
              <a:buNone/>
            </a:pPr>
            <a:r>
              <a:rPr lang="en-GB" sz="1600" b="1" u="sng">
                <a:solidFill>
                  <a:schemeClr val="hlink"/>
                </a:solidFill>
                <a:latin typeface="Comfortaa"/>
                <a:ea typeface="Comfortaa"/>
                <a:cs typeface="Comfortaa"/>
                <a:sym typeface="Comfortaa"/>
                <a:hlinkClick r:id="rId4"/>
              </a:rPr>
              <a:t>DOOM Bible</a:t>
            </a:r>
            <a:endParaRPr sz="1600" b="1">
              <a:latin typeface="Comfortaa"/>
              <a:ea typeface="Comfortaa"/>
              <a:cs typeface="Comfortaa"/>
              <a:sym typeface="Comfortaa"/>
            </a:endParaRPr>
          </a:p>
          <a:p>
            <a:pPr marL="0" lvl="0" indent="0" algn="l" rtl="0">
              <a:spcBef>
                <a:spcPts val="1200"/>
              </a:spcBef>
              <a:spcAft>
                <a:spcPts val="0"/>
              </a:spcAft>
              <a:buNone/>
            </a:pPr>
            <a:r>
              <a:rPr lang="en-GB" sz="1600" b="1" u="sng">
                <a:solidFill>
                  <a:schemeClr val="hlink"/>
                </a:solidFill>
                <a:latin typeface="Comfortaa"/>
                <a:ea typeface="Comfortaa"/>
                <a:cs typeface="Comfortaa"/>
                <a:sym typeface="Comfortaa"/>
                <a:hlinkClick r:id="rId5"/>
              </a:rPr>
              <a:t>Diablo Game Concept by Condor, Inc.</a:t>
            </a:r>
            <a:endParaRPr sz="1600" b="1">
              <a:latin typeface="Comfortaa"/>
              <a:ea typeface="Comfortaa"/>
              <a:cs typeface="Comfortaa"/>
              <a:sym typeface="Comfortaa"/>
            </a:endParaRPr>
          </a:p>
          <a:p>
            <a:pPr marL="0" lvl="0" indent="0" algn="l" rtl="0">
              <a:spcBef>
                <a:spcPts val="1200"/>
              </a:spcBef>
              <a:spcAft>
                <a:spcPts val="0"/>
              </a:spcAft>
              <a:buNone/>
            </a:pPr>
            <a:r>
              <a:rPr lang="en-GB" sz="1600" b="1" u="sng">
                <a:solidFill>
                  <a:schemeClr val="hlink"/>
                </a:solidFill>
                <a:latin typeface="Comfortaa"/>
                <a:ea typeface="Comfortaa"/>
                <a:cs typeface="Comfortaa"/>
                <a:sym typeface="Comfortaa"/>
                <a:hlinkClick r:id="rId6"/>
              </a:rPr>
              <a:t>101 MS DOS GAMES (1978-1997)</a:t>
            </a:r>
            <a:endParaRPr sz="1600" b="1">
              <a:latin typeface="Comfortaa"/>
              <a:ea typeface="Comfortaa"/>
              <a:cs typeface="Comfortaa"/>
              <a:sym typeface="Comfortaa"/>
            </a:endParaRPr>
          </a:p>
          <a:p>
            <a:pPr marL="0" lvl="0" indent="0" algn="l" rtl="0">
              <a:spcBef>
                <a:spcPts val="1200"/>
              </a:spcBef>
              <a:spcAft>
                <a:spcPts val="1200"/>
              </a:spcAft>
              <a:buNone/>
            </a:pPr>
            <a:r>
              <a:rPr lang="en-GB" sz="1600" b="1" u="sng">
                <a:solidFill>
                  <a:schemeClr val="hlink"/>
                </a:solidFill>
                <a:latin typeface="Comfortaa"/>
                <a:ea typeface="Comfortaa"/>
                <a:cs typeface="Comfortaa"/>
                <a:sym typeface="Comfortaa"/>
                <a:hlinkClick r:id="rId7"/>
              </a:rPr>
              <a:t>Are we game yet?</a:t>
            </a:r>
            <a:r>
              <a:rPr lang="en-GB" sz="1600" b="1">
                <a:latin typeface="Comfortaa"/>
                <a:ea typeface="Comfortaa"/>
                <a:cs typeface="Comfortaa"/>
                <a:sym typeface="Comfortaa"/>
              </a:rPr>
              <a:t> </a:t>
            </a:r>
            <a:endParaRPr sz="1600" b="1">
              <a:latin typeface="Comfortaa"/>
              <a:ea typeface="Comfortaa"/>
              <a:cs typeface="Comfortaa"/>
              <a:sym typeface="Comfortaa"/>
            </a:endParaRPr>
          </a:p>
        </p:txBody>
      </p:sp>
      <p:pic>
        <p:nvPicPr>
          <p:cNvPr id="350" name="Google Shape;350;p34"/>
          <p:cNvPicPr preferRelativeResize="0"/>
          <p:nvPr/>
        </p:nvPicPr>
        <p:blipFill rotWithShape="1">
          <a:blip r:embed="rId8">
            <a:alphaModFix/>
          </a:blip>
          <a:srcRect t="10736" b="29551"/>
          <a:stretch/>
        </p:blipFill>
        <p:spPr>
          <a:xfrm>
            <a:off x="5265971" y="0"/>
            <a:ext cx="3878029"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Comfortaa Medium"/>
                <a:ea typeface="Comfortaa Medium"/>
                <a:cs typeface="Comfortaa Medium"/>
                <a:sym typeface="Comfortaa Medium"/>
              </a:rPr>
              <a:t>Aslında Benim Dünyam</a:t>
            </a:r>
            <a:endParaRPr>
              <a:latin typeface="Comfortaa Medium"/>
              <a:ea typeface="Comfortaa Medium"/>
              <a:cs typeface="Comfortaa Medium"/>
              <a:sym typeface="Comfortaa Medium"/>
            </a:endParaRPr>
          </a:p>
        </p:txBody>
      </p:sp>
      <p:sp>
        <p:nvSpPr>
          <p:cNvPr id="102" name="Google Shape;102;p16"/>
          <p:cNvSpPr/>
          <p:nvPr/>
        </p:nvSpPr>
        <p:spPr>
          <a:xfrm>
            <a:off x="311650" y="2197938"/>
            <a:ext cx="1472400" cy="755700"/>
          </a:xfrm>
          <a:prstGeom prst="roundRect">
            <a:avLst>
              <a:gd name="adj" fmla="val 16667"/>
            </a:avLst>
          </a:prstGeom>
          <a:solidFill>
            <a:srgbClr val="FFE599"/>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latin typeface="Comfortaa"/>
                <a:ea typeface="Comfortaa"/>
                <a:cs typeface="Comfortaa"/>
                <a:sym typeface="Comfortaa"/>
              </a:rPr>
              <a:t>OOP</a:t>
            </a:r>
            <a:endParaRPr sz="1600" b="1">
              <a:latin typeface="Comfortaa"/>
              <a:ea typeface="Comfortaa"/>
              <a:cs typeface="Comfortaa"/>
              <a:sym typeface="Comfortaa"/>
            </a:endParaRPr>
          </a:p>
        </p:txBody>
      </p:sp>
      <p:sp>
        <p:nvSpPr>
          <p:cNvPr id="103" name="Google Shape;103;p16"/>
          <p:cNvSpPr/>
          <p:nvPr/>
        </p:nvSpPr>
        <p:spPr>
          <a:xfrm>
            <a:off x="2030804" y="2197925"/>
            <a:ext cx="1472400" cy="755700"/>
          </a:xfrm>
          <a:prstGeom prst="roundRect">
            <a:avLst>
              <a:gd name="adj" fmla="val 16667"/>
            </a:avLst>
          </a:prstGeom>
          <a:solidFill>
            <a:srgbClr val="C9DAF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latin typeface="Comfortaa"/>
                <a:ea typeface="Comfortaa"/>
                <a:cs typeface="Comfortaa"/>
                <a:sym typeface="Comfortaa"/>
              </a:rPr>
              <a:t>SOLID</a:t>
            </a:r>
            <a:endParaRPr sz="1600" b="1">
              <a:latin typeface="Comfortaa"/>
              <a:ea typeface="Comfortaa"/>
              <a:cs typeface="Comfortaa"/>
              <a:sym typeface="Comfortaa"/>
            </a:endParaRPr>
          </a:p>
        </p:txBody>
      </p:sp>
      <p:sp>
        <p:nvSpPr>
          <p:cNvPr id="104" name="Google Shape;104;p16"/>
          <p:cNvSpPr/>
          <p:nvPr/>
        </p:nvSpPr>
        <p:spPr>
          <a:xfrm>
            <a:off x="3807165" y="2197925"/>
            <a:ext cx="1472400" cy="755700"/>
          </a:xfrm>
          <a:prstGeom prst="roundRect">
            <a:avLst>
              <a:gd name="adj" fmla="val 16667"/>
            </a:avLst>
          </a:prstGeom>
          <a:solidFill>
            <a:srgbClr val="A4C2F4"/>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latin typeface="Comfortaa"/>
                <a:ea typeface="Comfortaa"/>
                <a:cs typeface="Comfortaa"/>
                <a:sym typeface="Comfortaa"/>
              </a:rPr>
              <a:t>Design Patterns</a:t>
            </a:r>
            <a:endParaRPr sz="1600" b="1">
              <a:latin typeface="Comfortaa"/>
              <a:ea typeface="Comfortaa"/>
              <a:cs typeface="Comfortaa"/>
              <a:sym typeface="Comfortaa"/>
            </a:endParaRPr>
          </a:p>
        </p:txBody>
      </p:sp>
      <p:sp>
        <p:nvSpPr>
          <p:cNvPr id="105" name="Google Shape;105;p16"/>
          <p:cNvSpPr/>
          <p:nvPr/>
        </p:nvSpPr>
        <p:spPr>
          <a:xfrm>
            <a:off x="5583526" y="2197938"/>
            <a:ext cx="1472400" cy="755700"/>
          </a:xfrm>
          <a:prstGeom prst="roundRect">
            <a:avLst>
              <a:gd name="adj" fmla="val 16667"/>
            </a:avLst>
          </a:prstGeom>
          <a:solidFill>
            <a:srgbClr val="6D9EEB"/>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Comfortaa"/>
                <a:ea typeface="Comfortaa"/>
                <a:cs typeface="Comfortaa"/>
                <a:sym typeface="Comfortaa"/>
              </a:rPr>
              <a:t>Anti Patterns</a:t>
            </a:r>
            <a:endParaRPr sz="1600" b="1">
              <a:solidFill>
                <a:schemeClr val="lt1"/>
              </a:solidFill>
              <a:latin typeface="Comfortaa"/>
              <a:ea typeface="Comfortaa"/>
              <a:cs typeface="Comfortaa"/>
              <a:sym typeface="Comfortaa"/>
            </a:endParaRPr>
          </a:p>
        </p:txBody>
      </p:sp>
      <p:sp>
        <p:nvSpPr>
          <p:cNvPr id="106" name="Google Shape;106;p16"/>
          <p:cNvSpPr/>
          <p:nvPr/>
        </p:nvSpPr>
        <p:spPr>
          <a:xfrm>
            <a:off x="283050" y="3127825"/>
            <a:ext cx="1472400" cy="755700"/>
          </a:xfrm>
          <a:prstGeom prst="roundRect">
            <a:avLst>
              <a:gd name="adj" fmla="val 16667"/>
            </a:avLst>
          </a:prstGeom>
          <a:solidFill>
            <a:srgbClr val="B4A7D6"/>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latin typeface="Comfortaa"/>
                <a:ea typeface="Comfortaa"/>
                <a:cs typeface="Comfortaa"/>
                <a:sym typeface="Comfortaa"/>
              </a:rPr>
              <a:t>Managed</a:t>
            </a:r>
            <a:endParaRPr sz="1600" b="1">
              <a:latin typeface="Comfortaa"/>
              <a:ea typeface="Comfortaa"/>
              <a:cs typeface="Comfortaa"/>
              <a:sym typeface="Comfortaa"/>
            </a:endParaRPr>
          </a:p>
        </p:txBody>
      </p:sp>
      <p:sp>
        <p:nvSpPr>
          <p:cNvPr id="107" name="Google Shape;107;p16"/>
          <p:cNvSpPr/>
          <p:nvPr/>
        </p:nvSpPr>
        <p:spPr>
          <a:xfrm>
            <a:off x="311650" y="1268075"/>
            <a:ext cx="1472400" cy="755700"/>
          </a:xfrm>
          <a:prstGeom prst="roundRect">
            <a:avLst>
              <a:gd name="adj" fmla="val 16667"/>
            </a:avLst>
          </a:prstGeom>
          <a:solidFill>
            <a:srgbClr val="FFF2CC"/>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latin typeface="Comfortaa"/>
                <a:ea typeface="Comfortaa"/>
                <a:cs typeface="Comfortaa"/>
                <a:sym typeface="Comfortaa"/>
              </a:rPr>
              <a:t>Business Rules</a:t>
            </a:r>
            <a:endParaRPr sz="1600" b="1">
              <a:latin typeface="Comfortaa"/>
              <a:ea typeface="Comfortaa"/>
              <a:cs typeface="Comfortaa"/>
              <a:sym typeface="Comfortaa"/>
            </a:endParaRPr>
          </a:p>
        </p:txBody>
      </p:sp>
      <p:sp>
        <p:nvSpPr>
          <p:cNvPr id="108" name="Google Shape;108;p16"/>
          <p:cNvSpPr/>
          <p:nvPr/>
        </p:nvSpPr>
        <p:spPr>
          <a:xfrm>
            <a:off x="7359887" y="2197938"/>
            <a:ext cx="1472400" cy="755700"/>
          </a:xfrm>
          <a:prstGeom prst="roundRect">
            <a:avLst>
              <a:gd name="adj" fmla="val 16667"/>
            </a:avLst>
          </a:prstGeom>
          <a:solidFill>
            <a:srgbClr val="3C78D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lt1"/>
                </a:solidFill>
                <a:latin typeface="Comfortaa"/>
                <a:ea typeface="Comfortaa"/>
                <a:cs typeface="Comfortaa"/>
                <a:sym typeface="Comfortaa"/>
              </a:rPr>
              <a:t>Tech Debt</a:t>
            </a:r>
            <a:endParaRPr sz="1600" b="1">
              <a:solidFill>
                <a:schemeClr val="lt1"/>
              </a:solidFill>
              <a:latin typeface="Comfortaa"/>
              <a:ea typeface="Comfortaa"/>
              <a:cs typeface="Comfortaa"/>
              <a:sym typeface="Comfortaa"/>
            </a:endParaRPr>
          </a:p>
        </p:txBody>
      </p:sp>
      <p:sp>
        <p:nvSpPr>
          <p:cNvPr id="109" name="Google Shape;109;p16"/>
          <p:cNvSpPr/>
          <p:nvPr/>
        </p:nvSpPr>
        <p:spPr>
          <a:xfrm>
            <a:off x="2030795" y="1268075"/>
            <a:ext cx="1472400" cy="755700"/>
          </a:xfrm>
          <a:prstGeom prst="roundRect">
            <a:avLst>
              <a:gd name="adj" fmla="val 16667"/>
            </a:avLst>
          </a:prstGeom>
          <a:solidFill>
            <a:srgbClr val="B6D7A8"/>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latin typeface="Comfortaa"/>
                <a:ea typeface="Comfortaa"/>
                <a:cs typeface="Comfortaa"/>
                <a:sym typeface="Comfortaa"/>
              </a:rPr>
              <a:t>Agile</a:t>
            </a:r>
            <a:endParaRPr sz="1600" b="1">
              <a:latin typeface="Comfortaa"/>
              <a:ea typeface="Comfortaa"/>
              <a:cs typeface="Comfortaa"/>
              <a:sym typeface="Comfortaa"/>
            </a:endParaRPr>
          </a:p>
        </p:txBody>
      </p:sp>
      <p:sp>
        <p:nvSpPr>
          <p:cNvPr id="110" name="Google Shape;110;p16"/>
          <p:cNvSpPr/>
          <p:nvPr/>
        </p:nvSpPr>
        <p:spPr>
          <a:xfrm>
            <a:off x="2002195" y="3127825"/>
            <a:ext cx="1472400" cy="755700"/>
          </a:xfrm>
          <a:prstGeom prst="roundRect">
            <a:avLst>
              <a:gd name="adj" fmla="val 16667"/>
            </a:avLst>
          </a:prstGeom>
          <a:solidFill>
            <a:srgbClr val="D5A6BD"/>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latin typeface="Comfortaa"/>
                <a:ea typeface="Comfortaa"/>
                <a:cs typeface="Comfortaa"/>
                <a:sym typeface="Comfortaa"/>
              </a:rPr>
              <a:t>Mostly</a:t>
            </a:r>
            <a:endParaRPr sz="1600" b="1">
              <a:latin typeface="Comfortaa"/>
              <a:ea typeface="Comfortaa"/>
              <a:cs typeface="Comfortaa"/>
              <a:sym typeface="Comfortaa"/>
            </a:endParaRPr>
          </a:p>
          <a:p>
            <a:pPr marL="0" lvl="0" indent="0" algn="ctr" rtl="0">
              <a:spcBef>
                <a:spcPts val="0"/>
              </a:spcBef>
              <a:spcAft>
                <a:spcPts val="0"/>
              </a:spcAft>
              <a:buNone/>
            </a:pPr>
            <a:r>
              <a:rPr lang="en-GB" sz="1600" b="1">
                <a:latin typeface="Comfortaa"/>
                <a:ea typeface="Comfortaa"/>
                <a:cs typeface="Comfortaa"/>
                <a:sym typeface="Comfortaa"/>
              </a:rPr>
              <a:t>Distributed</a:t>
            </a:r>
            <a:endParaRPr sz="1600" b="1">
              <a:latin typeface="Comfortaa"/>
              <a:ea typeface="Comfortaa"/>
              <a:cs typeface="Comfortaa"/>
              <a:sym typeface="Comfortaa"/>
            </a:endParaRPr>
          </a:p>
        </p:txBody>
      </p:sp>
      <p:sp>
        <p:nvSpPr>
          <p:cNvPr id="111" name="Google Shape;111;p16"/>
          <p:cNvSpPr/>
          <p:nvPr/>
        </p:nvSpPr>
        <p:spPr>
          <a:xfrm>
            <a:off x="3778554" y="3127825"/>
            <a:ext cx="1472400" cy="755700"/>
          </a:xfrm>
          <a:prstGeom prst="roundRect">
            <a:avLst>
              <a:gd name="adj" fmla="val 16667"/>
            </a:avLst>
          </a:prstGeom>
          <a:solidFill>
            <a:srgbClr val="F9CB9C"/>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latin typeface="Comfortaa"/>
                <a:ea typeface="Comfortaa"/>
                <a:cs typeface="Comfortaa"/>
                <a:sym typeface="Comfortaa"/>
              </a:rPr>
              <a:t>Enterprise</a:t>
            </a:r>
            <a:endParaRPr sz="1600" b="1">
              <a:latin typeface="Comfortaa"/>
              <a:ea typeface="Comfortaa"/>
              <a:cs typeface="Comfortaa"/>
              <a:sym typeface="Comfortaa"/>
            </a:endParaRPr>
          </a:p>
          <a:p>
            <a:pPr marL="0" lvl="0" indent="0" algn="ctr" rtl="0">
              <a:spcBef>
                <a:spcPts val="0"/>
              </a:spcBef>
              <a:spcAft>
                <a:spcPts val="0"/>
              </a:spcAft>
              <a:buNone/>
            </a:pPr>
            <a:r>
              <a:rPr lang="en-GB" sz="1600" b="1">
                <a:latin typeface="Comfortaa"/>
                <a:ea typeface="Comfortaa"/>
                <a:cs typeface="Comfortaa"/>
                <a:sym typeface="Comfortaa"/>
              </a:rPr>
              <a:t>Level</a:t>
            </a:r>
            <a:endParaRPr sz="1600" b="1">
              <a:latin typeface="Comfortaa"/>
              <a:ea typeface="Comfortaa"/>
              <a:cs typeface="Comfortaa"/>
              <a:sym typeface="Comfortaa"/>
            </a:endParaRPr>
          </a:p>
        </p:txBody>
      </p:sp>
      <p:grpSp>
        <p:nvGrpSpPr>
          <p:cNvPr id="112" name="Google Shape;112;p16"/>
          <p:cNvGrpSpPr/>
          <p:nvPr/>
        </p:nvGrpSpPr>
        <p:grpSpPr>
          <a:xfrm>
            <a:off x="6969619" y="-2"/>
            <a:ext cx="2174456" cy="346276"/>
            <a:chOff x="6969619" y="-2"/>
            <a:chExt cx="2174456" cy="346276"/>
          </a:xfrm>
        </p:grpSpPr>
        <p:pic>
          <p:nvPicPr>
            <p:cNvPr id="113" name="Google Shape;113;p16"/>
            <p:cNvPicPr preferRelativeResize="0"/>
            <p:nvPr/>
          </p:nvPicPr>
          <p:blipFill rotWithShape="1">
            <a:blip r:embed="rId3">
              <a:alphaModFix/>
            </a:blip>
            <a:srcRect/>
            <a:stretch/>
          </p:blipFill>
          <p:spPr>
            <a:xfrm>
              <a:off x="6969619" y="-2"/>
              <a:ext cx="346276" cy="346276"/>
            </a:xfrm>
            <a:prstGeom prst="rect">
              <a:avLst/>
            </a:prstGeom>
            <a:noFill/>
            <a:ln>
              <a:noFill/>
            </a:ln>
          </p:spPr>
        </p:pic>
        <p:sp>
          <p:nvSpPr>
            <p:cNvPr id="114" name="Google Shape;114;p16"/>
            <p:cNvSpPr txBox="1"/>
            <p:nvPr/>
          </p:nvSpPr>
          <p:spPr>
            <a:xfrm>
              <a:off x="7247475" y="11475"/>
              <a:ext cx="1896600" cy="3231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595959"/>
                  </a:solidFill>
                  <a:latin typeface="Arial"/>
                  <a:ea typeface="Arial"/>
                  <a:cs typeface="Arial"/>
                  <a:sym typeface="Arial"/>
                </a:rPr>
                <a:t>github.com/buraksenyurt</a:t>
              </a:r>
              <a:endParaRPr sz="1200" b="0" i="0" u="none" strike="noStrike" cap="none">
                <a:solidFill>
                  <a:srgbClr val="595959"/>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17"/>
          <p:cNvPicPr preferRelativeResize="0"/>
          <p:nvPr/>
        </p:nvPicPr>
        <p:blipFill rotWithShape="1">
          <a:blip r:embed="rId3">
            <a:alphaModFix/>
          </a:blip>
          <a:srcRect l="13716" r="15761"/>
          <a:stretch/>
        </p:blipFill>
        <p:spPr>
          <a:xfrm>
            <a:off x="5577975" y="87075"/>
            <a:ext cx="3566025" cy="5056425"/>
          </a:xfrm>
          <a:prstGeom prst="rect">
            <a:avLst/>
          </a:prstGeom>
          <a:noFill/>
          <a:ln>
            <a:noFill/>
          </a:ln>
        </p:spPr>
      </p:pic>
      <p:sp>
        <p:nvSpPr>
          <p:cNvPr id="133" name="Google Shape;133;p17"/>
          <p:cNvSpPr txBox="1"/>
          <p:nvPr/>
        </p:nvSpPr>
        <p:spPr>
          <a:xfrm>
            <a:off x="115775" y="346275"/>
            <a:ext cx="8848800" cy="3764400"/>
          </a:xfrm>
          <a:prstGeom prst="rect">
            <a:avLst/>
          </a:prstGeom>
          <a:noFill/>
          <a:ln>
            <a:noFill/>
          </a:ln>
        </p:spPr>
        <p:txBody>
          <a:bodyPr spcFirstLastPara="1" wrap="square" lIns="68575" tIns="34275" rIns="68575" bIns="34275" anchor="t" anchorCtr="0">
            <a:spAutoFit/>
          </a:bodyPr>
          <a:lstStyle/>
          <a:p>
            <a:pPr marL="0" marR="0" lvl="0" indent="0" algn="l" rtl="0">
              <a:lnSpc>
                <a:spcPct val="115000"/>
              </a:lnSpc>
              <a:spcBef>
                <a:spcPts val="0"/>
              </a:spcBef>
              <a:spcAft>
                <a:spcPts val="0"/>
              </a:spcAft>
              <a:buNone/>
            </a:pPr>
            <a:r>
              <a:rPr lang="en-GB" sz="1700" b="1" i="0" u="none" strike="noStrike" cap="none">
                <a:solidFill>
                  <a:schemeClr val="dk1"/>
                </a:solidFill>
                <a:latin typeface="Comfortaa"/>
                <a:ea typeface="Comfortaa"/>
                <a:cs typeface="Comfortaa"/>
                <a:sym typeface="Comfortaa"/>
              </a:rPr>
              <a:t>1976  :</a:t>
            </a:r>
            <a:r>
              <a:rPr lang="en-GB" sz="1700" b="0" i="0" u="none" strike="noStrike" cap="none">
                <a:solidFill>
                  <a:schemeClr val="dk1"/>
                </a:solidFill>
                <a:latin typeface="Comfortaa"/>
                <a:ea typeface="Comfortaa"/>
                <a:cs typeface="Comfortaa"/>
                <a:sym typeface="Comfortaa"/>
              </a:rPr>
              <a:t> Burak Selim Şenyurt dünyaya gelir.</a:t>
            </a:r>
            <a:endParaRPr sz="1700" b="0" i="0" u="none" strike="noStrike" cap="none">
              <a:solidFill>
                <a:schemeClr val="dk1"/>
              </a:solidFill>
              <a:latin typeface="Comfortaa"/>
              <a:ea typeface="Comfortaa"/>
              <a:cs typeface="Comfortaa"/>
              <a:sym typeface="Comfortaa"/>
            </a:endParaRPr>
          </a:p>
          <a:p>
            <a:pPr marL="0" marR="0" lvl="0" indent="0" algn="l" rtl="0">
              <a:lnSpc>
                <a:spcPct val="115000"/>
              </a:lnSpc>
              <a:spcBef>
                <a:spcPts val="1000"/>
              </a:spcBef>
              <a:spcAft>
                <a:spcPts val="0"/>
              </a:spcAft>
              <a:buNone/>
            </a:pPr>
            <a:r>
              <a:rPr lang="en-GB" sz="1700" b="1" i="0" u="none" strike="noStrike" cap="none">
                <a:solidFill>
                  <a:schemeClr val="dk1"/>
                </a:solidFill>
                <a:latin typeface="Comfortaa"/>
                <a:ea typeface="Comfortaa"/>
                <a:cs typeface="Comfortaa"/>
                <a:sym typeface="Comfortaa"/>
              </a:rPr>
              <a:t>1984  :</a:t>
            </a:r>
            <a:r>
              <a:rPr lang="en-GB" sz="1700" b="0" i="0" u="none" strike="noStrike" cap="none">
                <a:solidFill>
                  <a:schemeClr val="dk1"/>
                </a:solidFill>
                <a:latin typeface="Comfortaa"/>
                <a:ea typeface="Comfortaa"/>
                <a:cs typeface="Comfortaa"/>
                <a:sym typeface="Comfortaa"/>
              </a:rPr>
              <a:t> Atari’de ilk bilgisayar oyununu oynar.</a:t>
            </a:r>
            <a:endParaRPr sz="1700" b="0" i="0" u="none" strike="noStrike" cap="none">
              <a:solidFill>
                <a:schemeClr val="dk1"/>
              </a:solidFill>
              <a:latin typeface="Comfortaa"/>
              <a:ea typeface="Comfortaa"/>
              <a:cs typeface="Comfortaa"/>
              <a:sym typeface="Comfortaa"/>
            </a:endParaRPr>
          </a:p>
          <a:p>
            <a:pPr marL="0" marR="0" lvl="0" indent="0" algn="l" rtl="0">
              <a:lnSpc>
                <a:spcPct val="115000"/>
              </a:lnSpc>
              <a:spcBef>
                <a:spcPts val="1000"/>
              </a:spcBef>
              <a:spcAft>
                <a:spcPts val="0"/>
              </a:spcAft>
              <a:buNone/>
            </a:pPr>
            <a:r>
              <a:rPr lang="en-GB" sz="1700" b="1" i="0" u="none" strike="noStrike" cap="none">
                <a:solidFill>
                  <a:schemeClr val="dk1"/>
                </a:solidFill>
                <a:latin typeface="Comfortaa"/>
                <a:ea typeface="Comfortaa"/>
                <a:cs typeface="Comfortaa"/>
                <a:sym typeface="Comfortaa"/>
              </a:rPr>
              <a:t>1996  :</a:t>
            </a:r>
            <a:r>
              <a:rPr lang="en-GB" sz="1700" b="0" i="0" u="none" strike="noStrike" cap="none">
                <a:solidFill>
                  <a:schemeClr val="dk1"/>
                </a:solidFill>
                <a:latin typeface="Comfortaa"/>
                <a:ea typeface="Comfortaa"/>
                <a:cs typeface="Comfortaa"/>
                <a:sym typeface="Comfortaa"/>
              </a:rPr>
              <a:t> Delphi ile ilk parasını kazanır.</a:t>
            </a:r>
            <a:endParaRPr sz="1700" b="0" i="0" u="none" strike="noStrike" cap="none">
              <a:solidFill>
                <a:schemeClr val="dk1"/>
              </a:solidFill>
              <a:latin typeface="Comfortaa"/>
              <a:ea typeface="Comfortaa"/>
              <a:cs typeface="Comfortaa"/>
              <a:sym typeface="Comfortaa"/>
            </a:endParaRPr>
          </a:p>
          <a:p>
            <a:pPr marL="0" marR="0" lvl="0" indent="0" algn="l" rtl="0">
              <a:lnSpc>
                <a:spcPct val="115000"/>
              </a:lnSpc>
              <a:spcBef>
                <a:spcPts val="1000"/>
              </a:spcBef>
              <a:spcAft>
                <a:spcPts val="0"/>
              </a:spcAft>
              <a:buNone/>
            </a:pPr>
            <a:r>
              <a:rPr lang="en-GB" sz="1700" b="1" i="0" u="none" strike="noStrike" cap="none">
                <a:solidFill>
                  <a:schemeClr val="dk1"/>
                </a:solidFill>
                <a:latin typeface="Comfortaa"/>
                <a:ea typeface="Comfortaa"/>
                <a:cs typeface="Comfortaa"/>
                <a:sym typeface="Comfortaa"/>
              </a:rPr>
              <a:t>1999  :</a:t>
            </a:r>
            <a:r>
              <a:rPr lang="en-GB" sz="1700" b="0" i="0" u="none" strike="noStrike" cap="none">
                <a:solidFill>
                  <a:schemeClr val="dk1"/>
                </a:solidFill>
                <a:latin typeface="Comfortaa"/>
                <a:ea typeface="Comfortaa"/>
                <a:cs typeface="Comfortaa"/>
                <a:sym typeface="Comfortaa"/>
              </a:rPr>
              <a:t> Y.T.Ü. Matematik Mühendisliğini bitirir.</a:t>
            </a:r>
            <a:endParaRPr sz="1700" b="0" i="0" u="none" strike="noStrike" cap="none">
              <a:solidFill>
                <a:schemeClr val="dk1"/>
              </a:solidFill>
              <a:latin typeface="Comfortaa"/>
              <a:ea typeface="Comfortaa"/>
              <a:cs typeface="Comfortaa"/>
              <a:sym typeface="Comfortaa"/>
            </a:endParaRPr>
          </a:p>
          <a:p>
            <a:pPr marL="0" marR="0" lvl="0" indent="457200" algn="l" rtl="0">
              <a:lnSpc>
                <a:spcPct val="115000"/>
              </a:lnSpc>
              <a:spcBef>
                <a:spcPts val="1000"/>
              </a:spcBef>
              <a:spcAft>
                <a:spcPts val="0"/>
              </a:spcAft>
              <a:buNone/>
            </a:pPr>
            <a:r>
              <a:rPr lang="en-GB" sz="1700" b="1">
                <a:solidFill>
                  <a:schemeClr val="dk1"/>
                </a:solidFill>
                <a:latin typeface="Comfortaa"/>
                <a:ea typeface="Comfortaa"/>
                <a:cs typeface="Comfortaa"/>
                <a:sym typeface="Comfortaa"/>
              </a:rPr>
              <a:t>   </a:t>
            </a:r>
            <a:r>
              <a:rPr lang="en-GB" sz="1700" b="0" i="0" u="none" strike="noStrike" cap="none">
                <a:solidFill>
                  <a:schemeClr val="dk1"/>
                </a:solidFill>
                <a:latin typeface="Comfortaa"/>
                <a:ea typeface="Comfortaa"/>
                <a:cs typeface="Comfortaa"/>
                <a:sym typeface="Comfortaa"/>
              </a:rPr>
              <a:t>Bilgi İşlem Sorumlusu olarak işe başlar.</a:t>
            </a:r>
            <a:endParaRPr sz="1700" b="0" i="0" u="none" strike="noStrike" cap="none">
              <a:solidFill>
                <a:schemeClr val="dk1"/>
              </a:solidFill>
              <a:latin typeface="Comfortaa"/>
              <a:ea typeface="Comfortaa"/>
              <a:cs typeface="Comfortaa"/>
              <a:sym typeface="Comfortaa"/>
            </a:endParaRPr>
          </a:p>
          <a:p>
            <a:pPr marL="0" marR="0" lvl="0" indent="0" algn="l" rtl="0">
              <a:lnSpc>
                <a:spcPct val="115000"/>
              </a:lnSpc>
              <a:spcBef>
                <a:spcPts val="1000"/>
              </a:spcBef>
              <a:spcAft>
                <a:spcPts val="0"/>
              </a:spcAft>
              <a:buNone/>
            </a:pPr>
            <a:r>
              <a:rPr lang="en-GB" sz="1700" b="1" i="0" u="none" strike="noStrike" cap="none">
                <a:solidFill>
                  <a:schemeClr val="dk1"/>
                </a:solidFill>
                <a:latin typeface="Comfortaa"/>
                <a:ea typeface="Comfortaa"/>
                <a:cs typeface="Comfortaa"/>
                <a:sym typeface="Comfortaa"/>
              </a:rPr>
              <a:t>2001  :</a:t>
            </a:r>
            <a:r>
              <a:rPr lang="en-GB" sz="1700" b="0" i="0" u="none" strike="noStrike" cap="none">
                <a:solidFill>
                  <a:schemeClr val="dk1"/>
                </a:solidFill>
                <a:latin typeface="Comfortaa"/>
                <a:ea typeface="Comfortaa"/>
                <a:cs typeface="Comfortaa"/>
                <a:sym typeface="Comfortaa"/>
              </a:rPr>
              <a:t> 16 Ay Yedek Subaylık hizmetini tamamlamıştır.</a:t>
            </a:r>
            <a:endParaRPr sz="1700" b="0" i="0" u="none" strike="noStrike" cap="none">
              <a:solidFill>
                <a:schemeClr val="dk1"/>
              </a:solidFill>
              <a:latin typeface="Comfortaa"/>
              <a:ea typeface="Comfortaa"/>
              <a:cs typeface="Comfortaa"/>
              <a:sym typeface="Comfortaa"/>
            </a:endParaRPr>
          </a:p>
          <a:p>
            <a:pPr marL="0" marR="0" lvl="0" indent="0" algn="l" rtl="0">
              <a:lnSpc>
                <a:spcPct val="115000"/>
              </a:lnSpc>
              <a:spcBef>
                <a:spcPts val="1000"/>
              </a:spcBef>
              <a:spcAft>
                <a:spcPts val="0"/>
              </a:spcAft>
              <a:buNone/>
            </a:pPr>
            <a:r>
              <a:rPr lang="en-GB" sz="1700" b="1" i="0" u="none" strike="noStrike" cap="none">
                <a:solidFill>
                  <a:schemeClr val="dk1"/>
                </a:solidFill>
                <a:latin typeface="Comfortaa"/>
                <a:ea typeface="Comfortaa"/>
                <a:cs typeface="Comfortaa"/>
                <a:sym typeface="Comfortaa"/>
              </a:rPr>
              <a:t>2003 :</a:t>
            </a:r>
            <a:r>
              <a:rPr lang="en-GB" sz="1700" b="0" i="0" u="none" strike="noStrike" cap="none">
                <a:solidFill>
                  <a:schemeClr val="dk1"/>
                </a:solidFill>
                <a:latin typeface="Comfortaa"/>
                <a:ea typeface="Comfortaa"/>
                <a:cs typeface="Comfortaa"/>
                <a:sym typeface="Comfortaa"/>
              </a:rPr>
              <a:t> </a:t>
            </a:r>
            <a:r>
              <a:rPr lang="en-GB" sz="1700" b="0" i="0" u="sng" strike="noStrike" cap="none">
                <a:solidFill>
                  <a:schemeClr val="hlink"/>
                </a:solidFill>
                <a:latin typeface="Comfortaa"/>
                <a:ea typeface="Comfortaa"/>
                <a:cs typeface="Comfortaa"/>
                <a:sym typeface="Comfortaa"/>
                <a:hlinkClick r:id="rId4"/>
              </a:rPr>
              <a:t>Blogunda</a:t>
            </a:r>
            <a:r>
              <a:rPr lang="en-GB" sz="1700" b="0" i="0" u="none" strike="noStrike" cap="none">
                <a:solidFill>
                  <a:schemeClr val="dk1"/>
                </a:solidFill>
                <a:latin typeface="Comfortaa"/>
                <a:ea typeface="Comfortaa"/>
                <a:cs typeface="Comfortaa"/>
                <a:sym typeface="Comfortaa"/>
              </a:rPr>
              <a:t> ilk yazısını paylaşır.</a:t>
            </a:r>
            <a:endParaRPr sz="1700" b="0" i="0" u="none" strike="noStrike" cap="none">
              <a:solidFill>
                <a:schemeClr val="dk1"/>
              </a:solidFill>
              <a:latin typeface="Comfortaa"/>
              <a:ea typeface="Comfortaa"/>
              <a:cs typeface="Comfortaa"/>
              <a:sym typeface="Comfortaa"/>
            </a:endParaRPr>
          </a:p>
          <a:p>
            <a:pPr marL="0" marR="0" lvl="0" indent="0" algn="l" rtl="0">
              <a:lnSpc>
                <a:spcPct val="115000"/>
              </a:lnSpc>
              <a:spcBef>
                <a:spcPts val="1000"/>
              </a:spcBef>
              <a:spcAft>
                <a:spcPts val="0"/>
              </a:spcAft>
              <a:buNone/>
            </a:pPr>
            <a:r>
              <a:rPr lang="en-GB" sz="1700" b="1" i="0" u="none" strike="noStrike" cap="none">
                <a:solidFill>
                  <a:schemeClr val="dk1"/>
                </a:solidFill>
                <a:latin typeface="Comfortaa"/>
                <a:ea typeface="Comfortaa"/>
                <a:cs typeface="Comfortaa"/>
                <a:sym typeface="Comfortaa"/>
              </a:rPr>
              <a:t>2023 :</a:t>
            </a:r>
            <a:r>
              <a:rPr lang="en-GB" sz="1700" b="0" i="0" u="none" strike="noStrike" cap="none">
                <a:solidFill>
                  <a:schemeClr val="dk1"/>
                </a:solidFill>
                <a:latin typeface="Comfortaa"/>
                <a:ea typeface="Comfortaa"/>
                <a:cs typeface="Comfortaa"/>
                <a:sym typeface="Comfortaa"/>
              </a:rPr>
              <a:t> Şu ana kadar 7 farklı şirkette çalışmıştır.</a:t>
            </a:r>
            <a:endParaRPr sz="1700" b="0" i="0" u="none" strike="noStrike" cap="none">
              <a:solidFill>
                <a:schemeClr val="dk1"/>
              </a:solidFill>
              <a:latin typeface="Comfortaa"/>
              <a:ea typeface="Comfortaa"/>
              <a:cs typeface="Comfortaa"/>
              <a:sym typeface="Comfortaa"/>
            </a:endParaRPr>
          </a:p>
          <a:p>
            <a:pPr marL="0" marR="0" lvl="0" indent="457200" algn="l" rtl="0">
              <a:lnSpc>
                <a:spcPct val="115000"/>
              </a:lnSpc>
              <a:spcBef>
                <a:spcPts val="1000"/>
              </a:spcBef>
              <a:spcAft>
                <a:spcPts val="1000"/>
              </a:spcAft>
              <a:buNone/>
            </a:pPr>
            <a:r>
              <a:rPr lang="en-GB" sz="1700" b="1">
                <a:solidFill>
                  <a:schemeClr val="dk1"/>
                </a:solidFill>
                <a:latin typeface="Comfortaa"/>
                <a:ea typeface="Comfortaa"/>
                <a:cs typeface="Comfortaa"/>
                <a:sym typeface="Comfortaa"/>
              </a:rPr>
              <a:t>   </a:t>
            </a:r>
            <a:r>
              <a:rPr lang="en-GB" sz="1700" b="0" i="0" u="none" strike="noStrike" cap="none">
                <a:solidFill>
                  <a:schemeClr val="dk1"/>
                </a:solidFill>
                <a:latin typeface="Comfortaa"/>
                <a:ea typeface="Comfortaa"/>
                <a:cs typeface="Comfortaa"/>
                <a:sym typeface="Comfortaa"/>
              </a:rPr>
              <a:t>Doğuş Teknoloji ’de 6ncı yılıdır.</a:t>
            </a:r>
            <a:endParaRPr b="0" i="1" u="none" strike="noStrike" cap="none">
              <a:solidFill>
                <a:schemeClr val="dk1"/>
              </a:solidFill>
              <a:latin typeface="Comfortaa"/>
              <a:ea typeface="Comfortaa"/>
              <a:cs typeface="Comfortaa"/>
              <a:sym typeface="Comfortaa"/>
            </a:endParaRPr>
          </a:p>
        </p:txBody>
      </p:sp>
      <p:grpSp>
        <p:nvGrpSpPr>
          <p:cNvPr id="134" name="Google Shape;134;p17"/>
          <p:cNvGrpSpPr/>
          <p:nvPr/>
        </p:nvGrpSpPr>
        <p:grpSpPr>
          <a:xfrm>
            <a:off x="6969619" y="-2"/>
            <a:ext cx="2174456" cy="346276"/>
            <a:chOff x="6969619" y="-2"/>
            <a:chExt cx="2174456" cy="346276"/>
          </a:xfrm>
        </p:grpSpPr>
        <p:pic>
          <p:nvPicPr>
            <p:cNvPr id="135" name="Google Shape;135;p17"/>
            <p:cNvPicPr preferRelativeResize="0"/>
            <p:nvPr/>
          </p:nvPicPr>
          <p:blipFill rotWithShape="1">
            <a:blip r:embed="rId5">
              <a:alphaModFix/>
            </a:blip>
            <a:srcRect/>
            <a:stretch/>
          </p:blipFill>
          <p:spPr>
            <a:xfrm>
              <a:off x="6969619" y="-2"/>
              <a:ext cx="346276" cy="346276"/>
            </a:xfrm>
            <a:prstGeom prst="rect">
              <a:avLst/>
            </a:prstGeom>
            <a:noFill/>
            <a:ln>
              <a:noFill/>
            </a:ln>
          </p:spPr>
        </p:pic>
        <p:sp>
          <p:nvSpPr>
            <p:cNvPr id="136" name="Google Shape;136;p17"/>
            <p:cNvSpPr txBox="1"/>
            <p:nvPr/>
          </p:nvSpPr>
          <p:spPr>
            <a:xfrm>
              <a:off x="7247475" y="11475"/>
              <a:ext cx="1896600" cy="32310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595959"/>
                  </a:solidFill>
                  <a:latin typeface="Arial"/>
                  <a:ea typeface="Arial"/>
                  <a:cs typeface="Arial"/>
                  <a:sym typeface="Arial"/>
                </a:rPr>
                <a:t>github.com/buraksenyurt</a:t>
              </a:r>
              <a:endParaRPr sz="1200" b="0" i="0" u="none" strike="noStrike" cap="none">
                <a:solidFill>
                  <a:srgbClr val="595959"/>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0"/>
        <p:cNvGrpSpPr/>
        <p:nvPr/>
      </p:nvGrpSpPr>
      <p:grpSpPr>
        <a:xfrm>
          <a:off x="0" y="0"/>
          <a:ext cx="0" cy="0"/>
          <a:chOff x="0" y="0"/>
          <a:chExt cx="0" cy="0"/>
        </a:xfrm>
      </p:grpSpPr>
      <p:pic>
        <p:nvPicPr>
          <p:cNvPr id="141" name="Google Shape;141;p18"/>
          <p:cNvPicPr preferRelativeResize="0"/>
          <p:nvPr/>
        </p:nvPicPr>
        <p:blipFill>
          <a:blip r:embed="rId3">
            <a:alphaModFix/>
          </a:blip>
          <a:stretch>
            <a:fillRect/>
          </a:stretch>
        </p:blipFill>
        <p:spPr>
          <a:xfrm>
            <a:off x="1524000" y="285750"/>
            <a:ext cx="6096000" cy="4572000"/>
          </a:xfrm>
          <a:prstGeom prst="rect">
            <a:avLst/>
          </a:prstGeom>
          <a:noFill/>
          <a:ln w="38100" cap="flat" cmpd="sng">
            <a:solidFill>
              <a:srgbClr val="FF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Matematik</a:t>
            </a:r>
            <a:endParaRPr b="1">
              <a:latin typeface="Comfortaa"/>
              <a:ea typeface="Comfortaa"/>
              <a:cs typeface="Comfortaa"/>
              <a:sym typeface="Comfortaa"/>
            </a:endParaRPr>
          </a:p>
        </p:txBody>
      </p:sp>
      <p:pic>
        <p:nvPicPr>
          <p:cNvPr id="147" name="Google Shape;147;p19"/>
          <p:cNvPicPr preferRelativeResize="0"/>
          <p:nvPr/>
        </p:nvPicPr>
        <p:blipFill>
          <a:blip r:embed="rId3">
            <a:alphaModFix/>
          </a:blip>
          <a:stretch>
            <a:fillRect/>
          </a:stretch>
        </p:blipFill>
        <p:spPr>
          <a:xfrm>
            <a:off x="65100" y="924075"/>
            <a:ext cx="3126499" cy="2353550"/>
          </a:xfrm>
          <a:prstGeom prst="rect">
            <a:avLst/>
          </a:prstGeom>
          <a:noFill/>
          <a:ln>
            <a:noFill/>
          </a:ln>
        </p:spPr>
      </p:pic>
      <p:pic>
        <p:nvPicPr>
          <p:cNvPr id="148" name="Google Shape;148;p19"/>
          <p:cNvPicPr preferRelativeResize="0"/>
          <p:nvPr/>
        </p:nvPicPr>
        <p:blipFill>
          <a:blip r:embed="rId4">
            <a:alphaModFix/>
          </a:blip>
          <a:stretch>
            <a:fillRect/>
          </a:stretch>
        </p:blipFill>
        <p:spPr>
          <a:xfrm>
            <a:off x="3367825" y="35050"/>
            <a:ext cx="4189424" cy="2240175"/>
          </a:xfrm>
          <a:prstGeom prst="rect">
            <a:avLst/>
          </a:prstGeom>
          <a:noFill/>
          <a:ln>
            <a:noFill/>
          </a:ln>
        </p:spPr>
      </p:pic>
      <p:pic>
        <p:nvPicPr>
          <p:cNvPr id="149" name="Google Shape;149;p19"/>
          <p:cNvPicPr preferRelativeResize="0"/>
          <p:nvPr/>
        </p:nvPicPr>
        <p:blipFill>
          <a:blip r:embed="rId5">
            <a:alphaModFix/>
          </a:blip>
          <a:stretch>
            <a:fillRect/>
          </a:stretch>
        </p:blipFill>
        <p:spPr>
          <a:xfrm>
            <a:off x="756349" y="3000725"/>
            <a:ext cx="4019870" cy="2071350"/>
          </a:xfrm>
          <a:prstGeom prst="rect">
            <a:avLst/>
          </a:prstGeom>
          <a:noFill/>
          <a:ln>
            <a:noFill/>
          </a:ln>
        </p:spPr>
      </p:pic>
      <p:pic>
        <p:nvPicPr>
          <p:cNvPr id="150" name="Google Shape;150;p19"/>
          <p:cNvPicPr preferRelativeResize="0"/>
          <p:nvPr/>
        </p:nvPicPr>
        <p:blipFill>
          <a:blip r:embed="rId6">
            <a:alphaModFix/>
          </a:blip>
          <a:stretch>
            <a:fillRect/>
          </a:stretch>
        </p:blipFill>
        <p:spPr>
          <a:xfrm>
            <a:off x="4852451" y="2239750"/>
            <a:ext cx="4157012" cy="2240175"/>
          </a:xfrm>
          <a:prstGeom prst="rect">
            <a:avLst/>
          </a:prstGeom>
          <a:noFill/>
          <a:ln>
            <a:noFill/>
          </a:ln>
        </p:spPr>
      </p:pic>
      <p:pic>
        <p:nvPicPr>
          <p:cNvPr id="151" name="Google Shape;151;p19"/>
          <p:cNvPicPr preferRelativeResize="0"/>
          <p:nvPr/>
        </p:nvPicPr>
        <p:blipFill rotWithShape="1">
          <a:blip r:embed="rId7">
            <a:alphaModFix/>
          </a:blip>
          <a:srcRect l="6059" t="4990" r="5874" b="6049"/>
          <a:stretch/>
        </p:blipFill>
        <p:spPr>
          <a:xfrm>
            <a:off x="7864850" y="35050"/>
            <a:ext cx="1221725" cy="123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0"/>
          <p:cNvPicPr preferRelativeResize="0"/>
          <p:nvPr/>
        </p:nvPicPr>
        <p:blipFill>
          <a:blip r:embed="rId3">
            <a:alphaModFix/>
          </a:blip>
          <a:stretch>
            <a:fillRect/>
          </a:stretch>
        </p:blipFill>
        <p:spPr>
          <a:xfrm>
            <a:off x="73050" y="42525"/>
            <a:ext cx="4419599" cy="2504433"/>
          </a:xfrm>
          <a:prstGeom prst="rect">
            <a:avLst/>
          </a:prstGeom>
          <a:noFill/>
          <a:ln>
            <a:noFill/>
          </a:ln>
        </p:spPr>
      </p:pic>
      <p:pic>
        <p:nvPicPr>
          <p:cNvPr id="157" name="Google Shape;157;p20"/>
          <p:cNvPicPr preferRelativeResize="0"/>
          <p:nvPr/>
        </p:nvPicPr>
        <p:blipFill>
          <a:blip r:embed="rId4">
            <a:alphaModFix/>
          </a:blip>
          <a:stretch>
            <a:fillRect/>
          </a:stretch>
        </p:blipFill>
        <p:spPr>
          <a:xfrm>
            <a:off x="5187750" y="42533"/>
            <a:ext cx="3644550" cy="2227218"/>
          </a:xfrm>
          <a:prstGeom prst="rect">
            <a:avLst/>
          </a:prstGeom>
          <a:noFill/>
          <a:ln>
            <a:noFill/>
          </a:ln>
        </p:spPr>
      </p:pic>
      <p:pic>
        <p:nvPicPr>
          <p:cNvPr id="158" name="Google Shape;158;p20"/>
          <p:cNvPicPr preferRelativeResize="0"/>
          <p:nvPr/>
        </p:nvPicPr>
        <p:blipFill>
          <a:blip r:embed="rId5">
            <a:alphaModFix/>
          </a:blip>
          <a:stretch>
            <a:fillRect/>
          </a:stretch>
        </p:blipFill>
        <p:spPr>
          <a:xfrm>
            <a:off x="4886325" y="2269748"/>
            <a:ext cx="3501475" cy="2655277"/>
          </a:xfrm>
          <a:prstGeom prst="rect">
            <a:avLst/>
          </a:prstGeom>
          <a:noFill/>
          <a:ln>
            <a:noFill/>
          </a:ln>
        </p:spPr>
      </p:pic>
      <p:pic>
        <p:nvPicPr>
          <p:cNvPr id="159" name="Google Shape;159;p20"/>
          <p:cNvPicPr preferRelativeResize="0"/>
          <p:nvPr/>
        </p:nvPicPr>
        <p:blipFill>
          <a:blip r:embed="rId6">
            <a:alphaModFix/>
          </a:blip>
          <a:stretch>
            <a:fillRect/>
          </a:stretch>
        </p:blipFill>
        <p:spPr>
          <a:xfrm>
            <a:off x="776666" y="2643225"/>
            <a:ext cx="3911234" cy="2227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1" name="Shape 163"/>
        <p:cNvGrpSpPr/>
        <p:nvPr/>
      </p:nvGrpSpPr>
      <p:grpSpPr>
        <a:xfrm>
          <a:off x="0" y="0"/>
          <a:ext cx="0" cy="0"/>
          <a:chOff x="0" y="0"/>
          <a:chExt cx="0" cy="0"/>
        </a:xfrm>
      </p:grpSpPr>
      <p:pic>
        <p:nvPicPr>
          <p:cNvPr id="164" name="Google Shape;164;p21"/>
          <p:cNvPicPr preferRelativeResize="0"/>
          <p:nvPr/>
        </p:nvPicPr>
        <p:blipFill>
          <a:blip r:embed="rId3">
            <a:alphaModFix/>
          </a:blip>
          <a:stretch>
            <a:fillRect/>
          </a:stretch>
        </p:blipFill>
        <p:spPr>
          <a:xfrm>
            <a:off x="1888350" y="152400"/>
            <a:ext cx="5367297" cy="4838699"/>
          </a:xfrm>
          <a:prstGeom prst="rect">
            <a:avLst/>
          </a:prstGeom>
          <a:noFill/>
          <a:ln w="38100" cap="flat" cmpd="sng">
            <a:solidFill>
              <a:schemeClr val="lt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Oyun Galaksisi</a:t>
            </a:r>
            <a:endParaRPr b="1">
              <a:latin typeface="Comfortaa"/>
              <a:ea typeface="Comfortaa"/>
              <a:cs typeface="Comfortaa"/>
              <a:sym typeface="Comfortaa"/>
            </a:endParaRPr>
          </a:p>
        </p:txBody>
      </p:sp>
      <p:pic>
        <p:nvPicPr>
          <p:cNvPr id="170" name="Google Shape;170;p22">
            <a:hlinkClick r:id="rId3"/>
          </p:cNvPr>
          <p:cNvPicPr preferRelativeResize="0"/>
          <p:nvPr/>
        </p:nvPicPr>
        <p:blipFill>
          <a:blip r:embed="rId4">
            <a:alphaModFix/>
          </a:blip>
          <a:stretch>
            <a:fillRect/>
          </a:stretch>
        </p:blipFill>
        <p:spPr>
          <a:xfrm>
            <a:off x="2896000" y="4"/>
            <a:ext cx="5854387"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4F8F8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1200</Words>
  <Application>Microsoft Office PowerPoint</Application>
  <PresentationFormat>On-screen Show (16:9)</PresentationFormat>
  <Paragraphs>139</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Calibri</vt:lpstr>
      <vt:lpstr>Comfortaa Medium</vt:lpstr>
      <vt:lpstr>Comfortaa</vt:lpstr>
      <vt:lpstr>Arial</vt:lpstr>
      <vt:lpstr>Comfortaa SemiBold</vt:lpstr>
      <vt:lpstr>Courier New</vt:lpstr>
      <vt:lpstr>Simple Light</vt:lpstr>
      <vt:lpstr>Kurumsal Yazılımcının  Oyun Geliştirme ile İmtihanı</vt:lpstr>
      <vt:lpstr>PowerPoint Presentation</vt:lpstr>
      <vt:lpstr>Aslında Benim Dünyam</vt:lpstr>
      <vt:lpstr>PowerPoint Presentation</vt:lpstr>
      <vt:lpstr>PowerPoint Presentation</vt:lpstr>
      <vt:lpstr>Matematik</vt:lpstr>
      <vt:lpstr>PowerPoint Presentation</vt:lpstr>
      <vt:lpstr>PowerPoint Presentation</vt:lpstr>
      <vt:lpstr>Oyun Galaksisi</vt:lpstr>
      <vt:lpstr>Oyun Galaksisi</vt:lpstr>
      <vt:lpstr>Oyun Galaksisi</vt:lpstr>
      <vt:lpstr>Game Loop</vt:lpstr>
      <vt:lpstr>PowerPoint Presentation</vt:lpstr>
      <vt:lpstr>Kemerlerinizi Bağlayın :P</vt:lpstr>
      <vt:lpstr>Unity’den Ne Haber?</vt:lpstr>
      <vt:lpstr>Klonlanmasında Fayda Olan Oyunlar</vt:lpstr>
      <vt:lpstr>PowerPoint Presentation</vt:lpstr>
      <vt:lpstr>PowerPoint Presentation</vt:lpstr>
      <vt:lpstr>Neler Kazandım? (Gelişen Yetkinlikler)</vt:lpstr>
      <vt:lpstr>PowerPoint Presentation</vt:lpstr>
      <vt:lpstr>Kaynaklar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Kurumsal Yazılımcının  Oyun Geliştirme ile İmtihanı</dc:title>
  <cp:lastModifiedBy>Burak Selim Senyurt (Dogus Teknoloji)</cp:lastModifiedBy>
  <cp:revision>1</cp:revision>
  <dcterms:modified xsi:type="dcterms:W3CDTF">2024-02-23T06:03:52Z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7d9e9d-f81c-48e8-a6ce-76493d27b762_Enabled">
    <vt:lpwstr>true</vt:lpwstr>
  </property>
  <property fmtid="{D5CDD505-2E9C-101B-9397-08002B2CF9AE}" pid="3" name="MSIP_Label_e37d9e9d-f81c-48e8-a6ce-76493d27b762_SetDate">
    <vt:lpwstr>2024-02-23T06:03:52Z</vt:lpwstr>
  </property>
  <property fmtid="{D5CDD505-2E9C-101B-9397-08002B2CF9AE}" pid="4" name="MSIP_Label_e37d9e9d-f81c-48e8-a6ce-76493d27b762_Method">
    <vt:lpwstr>Standard</vt:lpwstr>
  </property>
  <property fmtid="{D5CDD505-2E9C-101B-9397-08002B2CF9AE}" pid="5" name="MSIP_Label_e37d9e9d-f81c-48e8-a6ce-76493d27b762_Name">
    <vt:lpwstr>e37d9e9d-f81c-48e8-a6ce-76493d27b762</vt:lpwstr>
  </property>
  <property fmtid="{D5CDD505-2E9C-101B-9397-08002B2CF9AE}" pid="6" name="MSIP_Label_e37d9e9d-f81c-48e8-a6ce-76493d27b762_SiteId">
    <vt:lpwstr>cc76235c-86ab-4979-bc0b-0e78c66edb7c</vt:lpwstr>
  </property>
  <property fmtid="{D5CDD505-2E9C-101B-9397-08002B2CF9AE}" pid="7" name="MSIP_Label_e37d9e9d-f81c-48e8-a6ce-76493d27b762_ActionId">
    <vt:lpwstr>7bf6b09f-e829-4ef8-a054-e99ac89a80c5</vt:lpwstr>
  </property>
  <property fmtid="{D5CDD505-2E9C-101B-9397-08002B2CF9AE}" pid="8" name="MSIP_Label_e37d9e9d-f81c-48e8-a6ce-76493d27b762_ContentBits">
    <vt:lpwstr>2</vt:lpwstr>
  </property>
  <property fmtid="{D5CDD505-2E9C-101B-9397-08002B2CF9AE}" pid="9" name="ClassificationContentMarkingFooterLocations">
    <vt:lpwstr>Simple Light:3</vt:lpwstr>
  </property>
  <property fmtid="{D5CDD505-2E9C-101B-9397-08002B2CF9AE}" pid="10" name="ClassificationContentMarkingFooterText">
    <vt:lpwstr>Bu dokümanda HASSAS bilgi bulunmamaktadır. / This document does not contain SENSITIVE information.</vt:lpwstr>
  </property>
</Properties>
</file>